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1" r:id="rId1"/>
  </p:sldMasterIdLst>
  <p:notesMasterIdLst>
    <p:notesMasterId r:id="rId89"/>
  </p:notesMasterIdLst>
  <p:sldIdLst>
    <p:sldId id="256" r:id="rId2"/>
    <p:sldId id="308" r:id="rId3"/>
    <p:sldId id="310" r:id="rId4"/>
    <p:sldId id="295" r:id="rId5"/>
    <p:sldId id="272" r:id="rId6"/>
    <p:sldId id="277" r:id="rId7"/>
    <p:sldId id="281" r:id="rId8"/>
    <p:sldId id="278" r:id="rId9"/>
    <p:sldId id="287" r:id="rId10"/>
    <p:sldId id="283" r:id="rId11"/>
    <p:sldId id="285" r:id="rId12"/>
    <p:sldId id="284" r:id="rId13"/>
    <p:sldId id="280" r:id="rId14"/>
    <p:sldId id="290" r:id="rId15"/>
    <p:sldId id="279" r:id="rId16"/>
    <p:sldId id="289" r:id="rId17"/>
    <p:sldId id="291" r:id="rId18"/>
    <p:sldId id="292" r:id="rId19"/>
    <p:sldId id="311" r:id="rId20"/>
    <p:sldId id="312" r:id="rId21"/>
    <p:sldId id="313" r:id="rId22"/>
    <p:sldId id="314" r:id="rId23"/>
    <p:sldId id="315" r:id="rId24"/>
    <p:sldId id="316" r:id="rId25"/>
    <p:sldId id="317" r:id="rId26"/>
    <p:sldId id="318" r:id="rId27"/>
    <p:sldId id="319" r:id="rId28"/>
    <p:sldId id="320" r:id="rId29"/>
    <p:sldId id="321" r:id="rId30"/>
    <p:sldId id="322" r:id="rId31"/>
    <p:sldId id="323" r:id="rId32"/>
    <p:sldId id="324" r:id="rId33"/>
    <p:sldId id="325" r:id="rId34"/>
    <p:sldId id="326" r:id="rId35"/>
    <p:sldId id="327" r:id="rId36"/>
    <p:sldId id="328" r:id="rId37"/>
    <p:sldId id="329" r:id="rId38"/>
    <p:sldId id="330" r:id="rId39"/>
    <p:sldId id="331" r:id="rId40"/>
    <p:sldId id="332" r:id="rId41"/>
    <p:sldId id="333" r:id="rId42"/>
    <p:sldId id="334" r:id="rId43"/>
    <p:sldId id="335" r:id="rId44"/>
    <p:sldId id="336" r:id="rId45"/>
    <p:sldId id="337" r:id="rId46"/>
    <p:sldId id="338" r:id="rId47"/>
    <p:sldId id="339" r:id="rId48"/>
    <p:sldId id="340" r:id="rId49"/>
    <p:sldId id="341" r:id="rId50"/>
    <p:sldId id="342" r:id="rId51"/>
    <p:sldId id="343" r:id="rId52"/>
    <p:sldId id="344" r:id="rId53"/>
    <p:sldId id="345" r:id="rId54"/>
    <p:sldId id="346" r:id="rId55"/>
    <p:sldId id="347" r:id="rId56"/>
    <p:sldId id="348" r:id="rId57"/>
    <p:sldId id="349" r:id="rId58"/>
    <p:sldId id="350" r:id="rId59"/>
    <p:sldId id="351" r:id="rId60"/>
    <p:sldId id="352" r:id="rId61"/>
    <p:sldId id="353" r:id="rId62"/>
    <p:sldId id="354" r:id="rId63"/>
    <p:sldId id="355" r:id="rId64"/>
    <p:sldId id="356" r:id="rId65"/>
    <p:sldId id="357" r:id="rId66"/>
    <p:sldId id="358" r:id="rId67"/>
    <p:sldId id="359" r:id="rId68"/>
    <p:sldId id="360" r:id="rId69"/>
    <p:sldId id="361" r:id="rId70"/>
    <p:sldId id="362" r:id="rId71"/>
    <p:sldId id="363" r:id="rId72"/>
    <p:sldId id="364" r:id="rId73"/>
    <p:sldId id="366" r:id="rId74"/>
    <p:sldId id="382" r:id="rId75"/>
    <p:sldId id="367" r:id="rId76"/>
    <p:sldId id="368" r:id="rId77"/>
    <p:sldId id="369" r:id="rId78"/>
    <p:sldId id="370" r:id="rId79"/>
    <p:sldId id="376" r:id="rId80"/>
    <p:sldId id="379" r:id="rId81"/>
    <p:sldId id="380" r:id="rId82"/>
    <p:sldId id="378" r:id="rId83"/>
    <p:sldId id="377" r:id="rId84"/>
    <p:sldId id="372" r:id="rId85"/>
    <p:sldId id="373" r:id="rId86"/>
    <p:sldId id="374" r:id="rId87"/>
    <p:sldId id="381" r:id="rId8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00FE72F9-A0BF-4738-9B3D-B0C87189449E}">
          <p14:sldIdLst>
            <p14:sldId id="256"/>
            <p14:sldId id="308"/>
          </p14:sldIdLst>
        </p14:section>
        <p14:section name="Library Related Vocabulary" id="{DFCF4450-D822-4735-8339-F4147B5BA60B}">
          <p14:sldIdLst>
            <p14:sldId id="310"/>
            <p14:sldId id="295"/>
            <p14:sldId id="272"/>
            <p14:sldId id="277"/>
            <p14:sldId id="281"/>
            <p14:sldId id="278"/>
            <p14:sldId id="287"/>
            <p14:sldId id="283"/>
            <p14:sldId id="285"/>
            <p14:sldId id="284"/>
            <p14:sldId id="280"/>
            <p14:sldId id="290"/>
            <p14:sldId id="279"/>
            <p14:sldId id="289"/>
            <p14:sldId id="291"/>
            <p14:sldId id="292"/>
          </p14:sldIdLst>
        </p14:section>
        <p14:section name="The Role of the Library" id="{4403FD58-2E9A-4F00-96A6-1609470444AC}">
          <p14:sldIdLst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</p14:sldIdLst>
        </p14:section>
        <p14:section name="Academic Sources" id="{79BACDDC-86FB-4EDE-A216-940D0D839F46}">
          <p14:sldIdLst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</p14:sldIdLst>
        </p14:section>
        <p14:section name="Finding Sources" id="{21D59314-D59C-4074-A6B1-8BCBBC71ED1A}">
          <p14:sldIdLst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</p14:sldIdLst>
        </p14:section>
        <p14:section name="Citing Sources" id="{12D17C42-3DE4-4F9C-A4B2-1C9A70FDCF71}">
          <p14:sldIdLst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</p14:sldIdLst>
        </p14:section>
        <p14:section name="Formatting a Paper in APA Style" id="{8495E55B-7401-4C7E-86BC-EF96A704C596}">
          <p14:sldIdLst>
            <p14:sldId id="362"/>
            <p14:sldId id="363"/>
            <p14:sldId id="364"/>
            <p14:sldId id="366"/>
            <p14:sldId id="382"/>
            <p14:sldId id="367"/>
            <p14:sldId id="368"/>
            <p14:sldId id="369"/>
            <p14:sldId id="370"/>
            <p14:sldId id="376"/>
            <p14:sldId id="379"/>
            <p14:sldId id="380"/>
            <p14:sldId id="378"/>
            <p14:sldId id="377"/>
            <p14:sldId id="372"/>
            <p14:sldId id="373"/>
            <p14:sldId id="374"/>
            <p14:sldId id="381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344" autoAdjust="0"/>
  </p:normalViewPr>
  <p:slideViewPr>
    <p:cSldViewPr snapToGrid="0">
      <p:cViewPr>
        <p:scale>
          <a:sx n="90" d="100"/>
          <a:sy n="90" d="100"/>
        </p:scale>
        <p:origin x="-437" y="494"/>
      </p:cViewPr>
      <p:guideLst>
        <p:guide orient="horz" pos="2160"/>
        <p:guide pos="3840"/>
        <p:guide pos="2880"/>
      </p:guideLst>
    </p:cSldViewPr>
  </p:slideViewPr>
  <p:outlineViewPr>
    <p:cViewPr>
      <p:scale>
        <a:sx n="33" d="100"/>
        <a:sy n="33" d="100"/>
      </p:scale>
      <p:origin x="0" y="7373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11861"/>
    </p:cViewPr>
  </p:sorterViewPr>
  <p:notesViewPr>
    <p:cSldViewPr snapToGrid="0">
      <p:cViewPr varScale="1">
        <p:scale>
          <a:sx n="62" d="100"/>
          <a:sy n="62" d="100"/>
        </p:scale>
        <p:origin x="-2626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6FF49F-53B8-47D4-A1E0-A3145B28820A}" type="datetimeFigureOut">
              <a:rPr lang="en-US" smtClean="0"/>
              <a:t>5/3/2015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0F2C6E-1895-454A-890B-EFB4727590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437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2C6E-1895-454A-890B-EFB472759027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554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2C6E-1895-454A-890B-EFB472759027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554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2C6E-1895-454A-890B-EFB472759027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554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2C6E-1895-454A-890B-EFB472759027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871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Students break into pairs</a:t>
            </a:r>
            <a:r>
              <a:rPr lang="en-US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each pair get a folder containing the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following articles: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M., Vaughn, M. G., Gentile, D. A., Anderson, C. A., &amp; Shook, J. J. (2013). Violent video games, delinquency, and youth violence: New evidence.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Youth Violence and Juvenile Justice, 11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(2), 132-142.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Ferguson, C. J. (2011). Video games and youth violence: A prospective analysis in adolescents.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Journal of Youth and Adolescence, 40,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377-391.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Ferguson, C. J. (2014). Is video game violence bad?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Psychologist, 27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(5), 324-327. 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Hasan, Y.,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Begue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L.,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Scharkow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M., &amp; Bushman, B. J. (2013). The more you play, the more aggressive you become: A long-term experimental study of cumulative violent video game effects on hostile expectations and aggressive behavior.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Journal Of Experimental Social Psychology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49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(2), 224-227. 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Jaffe, P. (2007, Spring 2007). Challenging the proliferation of media violence: A call to action for educators, parents, students and our communities.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Education Today, 19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24-27. 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Peckham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M. (2013). Researcher says linking video games to gun violence is a 'classic illusory correlation'.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Time.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Ultra-violent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video games fuel aggression. (2004, Feb 19, 2004).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Nanaimo Daily News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2C6E-1895-454A-890B-EFB472759027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17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2C6E-1895-454A-890B-EFB472759027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554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2C6E-1895-454A-890B-EFB472759027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871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2C6E-1895-454A-890B-EFB472759027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7891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2C6E-1895-454A-890B-EFB472759027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654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2C6E-1895-454A-890B-EFB472759027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2734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Demonstration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Search I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“video games”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/>
              </a:rPr>
              <a:t>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185,796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“video games” AND violence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/>
              </a:rPr>
              <a:t>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20,669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“video games” AND violence AND teenagers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/>
              </a:rPr>
              <a:t>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4,287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("video games" OR "computer games") AND violence AND teenagers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/>
              </a:rPr>
              <a:t>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5,215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("video games" OR "computer games") AND violence AND (teenagers OR adolescents)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/>
              </a:rPr>
              <a:t>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10,336</a:t>
            </a: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Violent Online Games Exposure and Cyberbullying/Victimization Among Adolescents.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/>
              </a:rPr>
              <a:t>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PDF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Limit to magazines and news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/>
              </a:rPr>
              <a:t>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2,197</a:t>
            </a: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MIND GAMES.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/>
              </a:rPr>
              <a:t>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HTML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than Child's Play?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/>
              </a:rPr>
              <a:t>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HTML, PDF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 Discuss difference between HTML and PDF formats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Demonstration Search II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“video games”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185,796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“video games” AND violence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20,669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“video games” AND violence AND teenagers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4,287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("video games" OR "computer games") AND violence AND teenagers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5,215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("video games" OR "computer games") AND violence AND (teenagers OR adolescents)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10,336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Violent Online Games Exposure and Cyberbullying/Victimization among Adolescents.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PDF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22. Internet use and video gaming predict problem behavior in early adolescence </a:t>
            </a:r>
            <a:r>
              <a:rPr lang="en-CA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lang="en-CA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Science Direct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29. Demolishing the competition: The longitudinal link between competitive video games, competitive gambling, and aggression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Where can I get this? 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Springer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2C6E-1895-454A-890B-EFB472759027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9495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</a:t>
            </a:r>
            <a:r>
              <a:rPr lang="en-US" baseline="0" dirty="0" smtClean="0"/>
              <a:t> volume, issue and page numbers used to be important for finding articles in journals!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2C6E-1895-454A-890B-EFB472759027}" type="slidenum">
              <a:rPr lang="en-US" smtClean="0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7855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2C6E-1895-454A-890B-EFB472759027}" type="slidenum">
              <a:rPr lang="en-US" smtClean="0"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852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2C6E-1895-454A-890B-EFB472759027}" type="slidenum">
              <a:rPr lang="en-US" smtClean="0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852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Demonstrate</a:t>
            </a:r>
            <a:r>
              <a:rPr lang="en-US" baseline="0" dirty="0" smtClean="0"/>
              <a:t> cutting and pasting text from a paper formatted with the Word default style into the Word APA template.  Then have the students do the same thing with a paper of their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2C6E-1895-454A-890B-EFB472759027}" type="slidenum">
              <a:rPr lang="en-US" smtClean="0"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644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FF08F-DC6B-4601-B491-B0F83F6DD2DA}" type="datetimeFigureOut">
              <a:rPr lang="en-US" smtClean="0"/>
              <a:t>5/3/2015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5/3/2015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266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2CEF3B-A037-46D0-B02C-1428F07E9383}" type="datetimeFigureOut">
              <a:rPr lang="en-US" smtClean="0"/>
              <a:t>5/3/2015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E482DC-2269-4F26-9D2A-7E44B1A4CD8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FF08F-DC6B-4601-B491-B0F83F6DD2DA}" type="datetimeFigureOut">
              <a:rPr lang="en-US" smtClean="0"/>
              <a:t>5/3/2015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FF08F-DC6B-4601-B491-B0F83F6DD2DA}" type="datetimeFigureOut">
              <a:rPr lang="en-US" smtClean="0"/>
              <a:t>5/3/2015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FF08F-DC6B-4601-B491-B0F83F6DD2DA}" type="datetimeFigureOut">
              <a:rPr lang="en-US" smtClean="0"/>
              <a:t>5/3/2015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FF08F-DC6B-4601-B491-B0F83F6DD2DA}" type="datetimeFigureOut">
              <a:rPr lang="en-US" smtClean="0"/>
              <a:t>5/3/2015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FF08F-DC6B-4601-B491-B0F83F6DD2DA}" type="datetimeFigureOut">
              <a:rPr lang="en-US" smtClean="0"/>
              <a:pPr/>
              <a:t>5/3/2015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2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FF08F-DC6B-4601-B491-B0F83F6DD2DA}" type="datetimeFigureOut">
              <a:rPr lang="en-US" smtClean="0"/>
              <a:pPr/>
              <a:t>5/3/2015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FF08F-DC6B-4601-B491-B0F83F6DD2DA}" type="datetimeFigureOut">
              <a:rPr lang="en-US" smtClean="0"/>
              <a:t>5/3/2015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5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FF08F-DC6B-4601-B491-B0F83F6DD2DA}" type="datetimeFigureOut">
              <a:rPr lang="en-US" smtClean="0"/>
              <a:t>5/3/2015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6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168817" y="21104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Donut 10"/>
          <p:cNvSpPr/>
          <p:nvPr/>
        </p:nvSpPr>
        <p:spPr>
          <a:xfrm rot="2315675">
            <a:off x="182882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12874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6DFF08F-DC6B-4601-B491-B0F83F6DD2DA}" type="datetimeFigureOut">
              <a:rPr lang="en-US" smtClean="0"/>
              <a:pPr/>
              <a:t>5/3/2015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53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rqR4XC6_wKQ" TargetMode="Externa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rqR4XC6_wKQ" TargetMode="Externa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u.ca/library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ibraryH1TRU.eps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26201" y="5849814"/>
            <a:ext cx="2442795" cy="479413"/>
          </a:xfrm>
          <a:prstGeom prst="rect">
            <a:avLst/>
          </a:prstGeom>
        </p:spPr>
      </p:pic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089531" y="1652999"/>
            <a:ext cx="749808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CA" dirty="0" smtClean="0">
                <a:solidFill>
                  <a:schemeClr val="bg2">
                    <a:lumMod val="75000"/>
                  </a:schemeClr>
                </a:solidFill>
              </a:rPr>
              <a:t>ESAL 0580</a:t>
            </a:r>
            <a:br>
              <a:rPr lang="en-CA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en-CA" dirty="0" smtClean="0">
                <a:solidFill>
                  <a:schemeClr val="bg2">
                    <a:lumMod val="75000"/>
                  </a:schemeClr>
                </a:solidFill>
              </a:rPr>
              <a:t>Library Instruction Session</a:t>
            </a:r>
            <a:br>
              <a:rPr lang="en-CA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en-CA" sz="3100" dirty="0" smtClean="0">
                <a:solidFill>
                  <a:schemeClr val="bg2">
                    <a:lumMod val="75000"/>
                  </a:schemeClr>
                </a:solidFill>
              </a:rPr>
              <a:t>Melissa Svendsen</a:t>
            </a:r>
            <a:endParaRPr lang="en-US" sz="31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83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677" y="292981"/>
            <a:ext cx="749808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Learning Objectives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96651" y="1623528"/>
            <a:ext cx="783771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600" dirty="0" smtClean="0"/>
              <a:t>By the end of this class, you should: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lang="en-US" sz="2600" dirty="0" smtClean="0"/>
              <a:t>1.  Be familiar with library related vocabulary. 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lang="en-US" sz="2600" dirty="0"/>
              <a:t>2</a:t>
            </a:r>
            <a:r>
              <a:rPr lang="en-US" sz="2600" dirty="0" smtClean="0"/>
              <a:t>.  Understand the role of the library at TRU.</a:t>
            </a:r>
          </a:p>
          <a:p>
            <a:pPr marL="514350" indent="-514350">
              <a:spcBef>
                <a:spcPts val="800"/>
              </a:spcBef>
              <a:spcAft>
                <a:spcPts val="600"/>
              </a:spcAft>
              <a:buAutoNum type="arabicPeriod" startAt="3"/>
            </a:pPr>
            <a:r>
              <a:rPr lang="en-US" sz="2600" dirty="0" smtClean="0"/>
              <a:t>Recognize academic sources.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lang="en-US" sz="2600" dirty="0"/>
              <a:t>4</a:t>
            </a:r>
            <a:r>
              <a:rPr lang="en-US" sz="2600" dirty="0" smtClean="0"/>
              <a:t>.  Find sources through the TRU Library. </a:t>
            </a:r>
          </a:p>
          <a:p>
            <a:pPr marL="514350" indent="-514350">
              <a:spcBef>
                <a:spcPts val="800"/>
              </a:spcBef>
              <a:spcAft>
                <a:spcPts val="600"/>
              </a:spcAft>
              <a:buAutoNum type="arabicPeriod" startAt="5"/>
            </a:pPr>
            <a:r>
              <a:rPr lang="en-US" sz="2600" dirty="0" smtClean="0"/>
              <a:t>Cite sources in APA style.</a:t>
            </a:r>
          </a:p>
          <a:p>
            <a:pPr marL="514350" indent="-514350">
              <a:spcBef>
                <a:spcPts val="800"/>
              </a:spcBef>
              <a:spcAft>
                <a:spcPts val="600"/>
              </a:spcAft>
              <a:buAutoNum type="arabicPeriod" startAt="5"/>
            </a:pPr>
            <a:r>
              <a:rPr lang="en-US" sz="2600" dirty="0" smtClean="0"/>
              <a:t>Format a paper in APA style.</a:t>
            </a:r>
          </a:p>
        </p:txBody>
      </p:sp>
    </p:spTree>
    <p:extLst>
      <p:ext uri="{BB962C8B-B14F-4D97-AF65-F5344CB8AC3E}">
        <p14:creationId xmlns:p14="http://schemas.microsoft.com/office/powerpoint/2010/main" val="205143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37981" y="2464256"/>
            <a:ext cx="8153400" cy="908178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1. Library Related Vocabulary</a:t>
            </a:r>
          </a:p>
          <a:p>
            <a:pPr marL="82296" indent="0">
              <a:buNone/>
            </a:pPr>
            <a:endParaRPr 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855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Glossary of Library Terms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428750" y="1638301"/>
            <a:ext cx="718185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Purpose:</a:t>
            </a:r>
          </a:p>
          <a:p>
            <a:pPr>
              <a:spcBef>
                <a:spcPts val="1800"/>
              </a:spcBef>
            </a:pPr>
            <a:r>
              <a:rPr lang="en-US" sz="3600" dirty="0" smtClean="0"/>
              <a:t>To help you learn some of the specialized vocabulary that you need to use the library and do research at TRU. </a:t>
            </a:r>
          </a:p>
        </p:txBody>
      </p:sp>
    </p:spTree>
    <p:extLst>
      <p:ext uri="{BB962C8B-B14F-4D97-AF65-F5344CB8AC3E}">
        <p14:creationId xmlns:p14="http://schemas.microsoft.com/office/powerpoint/2010/main" val="296200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0625" y="723900"/>
            <a:ext cx="681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66825" y="908566"/>
            <a:ext cx="75819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+mj-lt"/>
              </a:rPr>
              <a:t>Your Library </a:t>
            </a:r>
            <a:r>
              <a:rPr lang="en-US" sz="3600" b="1" dirty="0">
                <a:latin typeface="Arial Black" panose="020B0A04020102020204" pitchFamily="34" charset="0"/>
              </a:rPr>
              <a:t>PIN</a:t>
            </a:r>
            <a:r>
              <a:rPr lang="en-US" sz="3600" dirty="0">
                <a:latin typeface="+mj-lt"/>
              </a:rPr>
              <a:t> is </a:t>
            </a:r>
            <a:r>
              <a:rPr lang="en-US" sz="3600" dirty="0" smtClean="0">
                <a:latin typeface="+mj-lt"/>
              </a:rPr>
              <a:t>_______.</a:t>
            </a:r>
          </a:p>
          <a:p>
            <a:r>
              <a:rPr lang="en-US" sz="3600" dirty="0">
                <a:latin typeface="+mj-lt"/>
              </a:rPr>
              <a:t/>
            </a:r>
            <a:br>
              <a:rPr lang="en-US" sz="3600" dirty="0">
                <a:latin typeface="+mj-lt"/>
              </a:rPr>
            </a:br>
            <a:r>
              <a:rPr lang="en-US" sz="3600" dirty="0">
                <a:latin typeface="+mj-lt"/>
              </a:rPr>
              <a:t>a) the same as your library card number</a:t>
            </a:r>
            <a:r>
              <a:rPr lang="en-US" sz="3600" dirty="0" smtClean="0">
                <a:latin typeface="+mj-lt"/>
              </a:rPr>
              <a:t>.</a:t>
            </a:r>
          </a:p>
          <a:p>
            <a:r>
              <a:rPr lang="en-US" sz="3600" dirty="0">
                <a:latin typeface="+mj-lt"/>
              </a:rPr>
              <a:t/>
            </a:r>
            <a:br>
              <a:rPr lang="en-US" sz="3600" dirty="0">
                <a:latin typeface="+mj-lt"/>
              </a:rPr>
            </a:br>
            <a:r>
              <a:rPr lang="en-US" sz="3600" dirty="0">
                <a:latin typeface="+mj-lt"/>
              </a:rPr>
              <a:t>b) your birthday in the form: YYMMDD.</a:t>
            </a:r>
          </a:p>
          <a:p>
            <a:endParaRPr lang="en-US" sz="3600" dirty="0">
              <a:latin typeface="+mj-lt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266825" y="3653883"/>
            <a:ext cx="471488" cy="695324"/>
          </a:xfrm>
          <a:prstGeom prst="ellipse">
            <a:avLst/>
          </a:prstGeom>
          <a:noFill/>
          <a:ln w="76200">
            <a:solidFill>
              <a:schemeClr val="bg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62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0625" y="723900"/>
            <a:ext cx="681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66825" y="908566"/>
            <a:ext cx="75819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>
                <a:latin typeface="+mj-lt"/>
              </a:rPr>
              <a:t>An </a:t>
            </a:r>
            <a:r>
              <a:rPr lang="en-CA" sz="3600" dirty="0">
                <a:latin typeface="Arial Black" panose="020B0A04020102020204" pitchFamily="34" charset="0"/>
              </a:rPr>
              <a:t>article</a:t>
            </a:r>
            <a:r>
              <a:rPr lang="en-CA" sz="3600" dirty="0">
                <a:latin typeface="+mj-lt"/>
              </a:rPr>
              <a:t> is a ______.</a:t>
            </a: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a) short piece of </a:t>
            </a:r>
            <a:r>
              <a:rPr lang="en-CA" sz="3600">
                <a:latin typeface="+mj-lt"/>
              </a:rPr>
              <a:t>writing </a:t>
            </a:r>
            <a:r>
              <a:rPr lang="en-CA" sz="3600" smtClean="0">
                <a:latin typeface="+mj-lt"/>
              </a:rPr>
              <a:t>that was published in a </a:t>
            </a:r>
            <a:r>
              <a:rPr lang="en-CA" sz="3600" dirty="0">
                <a:latin typeface="+mj-lt"/>
              </a:rPr>
              <a:t>journal, magazine or newspaper.</a:t>
            </a: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b) </a:t>
            </a:r>
            <a:r>
              <a:rPr lang="en-CA" sz="3600" dirty="0" smtClean="0">
                <a:latin typeface="+mj-lt"/>
              </a:rPr>
              <a:t>record </a:t>
            </a:r>
            <a:r>
              <a:rPr lang="en-CA" sz="3600" dirty="0">
                <a:latin typeface="+mj-lt"/>
              </a:rPr>
              <a:t>in a database.</a:t>
            </a: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190626" y="1993613"/>
            <a:ext cx="471488" cy="695324"/>
          </a:xfrm>
          <a:prstGeom prst="ellipse">
            <a:avLst/>
          </a:prstGeom>
          <a:noFill/>
          <a:ln w="76200">
            <a:solidFill>
              <a:schemeClr val="bg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67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0625" y="723900"/>
            <a:ext cx="681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66825" y="908566"/>
            <a:ext cx="75819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>
                <a:latin typeface="+mj-lt"/>
              </a:rPr>
              <a:t>An </a:t>
            </a:r>
            <a:r>
              <a:rPr lang="en-CA" sz="3600">
                <a:latin typeface="Arial Black" panose="020B0A04020102020204" pitchFamily="34" charset="0"/>
              </a:rPr>
              <a:t>abstract</a:t>
            </a:r>
            <a:r>
              <a:rPr lang="en-CA" sz="3600">
                <a:latin typeface="+mj-lt"/>
              </a:rPr>
              <a:t> </a:t>
            </a:r>
            <a:r>
              <a:rPr lang="en-CA" sz="3600" smtClean="0">
                <a:latin typeface="+mj-lt"/>
              </a:rPr>
              <a:t>is </a:t>
            </a:r>
            <a:r>
              <a:rPr lang="en-CA" sz="3600" dirty="0">
                <a:latin typeface="+mj-lt"/>
              </a:rPr>
              <a:t>______.</a:t>
            </a: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a</a:t>
            </a:r>
            <a:r>
              <a:rPr lang="en-CA" sz="3600">
                <a:latin typeface="+mj-lt"/>
              </a:rPr>
              <a:t>) </a:t>
            </a:r>
            <a:r>
              <a:rPr lang="en-CA" sz="3600" smtClean="0">
                <a:latin typeface="+mj-lt"/>
              </a:rPr>
              <a:t>a brief </a:t>
            </a:r>
            <a:r>
              <a:rPr lang="en-CA" sz="3600" dirty="0">
                <a:latin typeface="+mj-lt"/>
              </a:rPr>
              <a:t>summary of the contents of a book or article.</a:t>
            </a: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b</a:t>
            </a:r>
            <a:r>
              <a:rPr lang="en-CA" sz="3600">
                <a:latin typeface="+mj-lt"/>
              </a:rPr>
              <a:t>) </a:t>
            </a:r>
            <a:r>
              <a:rPr lang="en-CA" sz="3600" smtClean="0">
                <a:latin typeface="+mj-lt"/>
              </a:rPr>
              <a:t>a book </a:t>
            </a:r>
            <a:r>
              <a:rPr lang="en-CA" sz="3600" dirty="0">
                <a:latin typeface="+mj-lt"/>
              </a:rPr>
              <a:t>about how to use the library.</a:t>
            </a: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178719" y="2019549"/>
            <a:ext cx="471488" cy="695324"/>
          </a:xfrm>
          <a:prstGeom prst="ellipse">
            <a:avLst/>
          </a:prstGeom>
          <a:noFill/>
          <a:ln w="76200">
            <a:solidFill>
              <a:schemeClr val="bg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582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0625" y="723900"/>
            <a:ext cx="681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66825" y="908566"/>
            <a:ext cx="75819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>
                <a:latin typeface="+mj-lt"/>
              </a:rPr>
              <a:t>The </a:t>
            </a:r>
            <a:r>
              <a:rPr lang="en-CA" sz="3600" dirty="0">
                <a:latin typeface="Arial Black" panose="020B0A04020102020204" pitchFamily="34" charset="0"/>
              </a:rPr>
              <a:t>author</a:t>
            </a:r>
            <a:r>
              <a:rPr lang="en-CA" sz="3600" dirty="0">
                <a:latin typeface="+mj-lt"/>
              </a:rPr>
              <a:t> of an article is the person who ______.</a:t>
            </a: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a) wrote it.</a:t>
            </a: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b</a:t>
            </a:r>
            <a:r>
              <a:rPr lang="en-CA" sz="3600">
                <a:latin typeface="+mj-lt"/>
              </a:rPr>
              <a:t>) </a:t>
            </a:r>
            <a:r>
              <a:rPr lang="en-CA" sz="3600" smtClean="0">
                <a:latin typeface="+mj-lt"/>
              </a:rPr>
              <a:t>read </a:t>
            </a:r>
            <a:r>
              <a:rPr lang="en-CA" sz="3600" dirty="0">
                <a:latin typeface="+mj-lt"/>
              </a:rPr>
              <a:t>it.</a:t>
            </a: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190626" y="2610089"/>
            <a:ext cx="471488" cy="695324"/>
          </a:xfrm>
          <a:prstGeom prst="ellipse">
            <a:avLst/>
          </a:prstGeom>
          <a:noFill/>
          <a:ln w="76200">
            <a:solidFill>
              <a:schemeClr val="bg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97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0625" y="723900"/>
            <a:ext cx="681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66825" y="908566"/>
            <a:ext cx="75819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>
                <a:latin typeface="+mj-lt"/>
              </a:rPr>
              <a:t>The </a:t>
            </a:r>
            <a:r>
              <a:rPr lang="en-CA" sz="3600" dirty="0">
                <a:latin typeface="Arial Black" panose="020B0A04020102020204" pitchFamily="34" charset="0"/>
              </a:rPr>
              <a:t>subject</a:t>
            </a:r>
            <a:r>
              <a:rPr lang="en-CA" sz="3600" dirty="0">
                <a:latin typeface="+mj-lt"/>
              </a:rPr>
              <a:t> of an article is </a:t>
            </a:r>
            <a:r>
              <a:rPr lang="en-CA" sz="3600" dirty="0" smtClean="0">
                <a:latin typeface="+mj-lt"/>
              </a:rPr>
              <a:t>____.</a:t>
            </a:r>
            <a:endParaRPr lang="en-CA" sz="3600" dirty="0">
              <a:latin typeface="+mj-lt"/>
            </a:endParaRP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a) what it is about.</a:t>
            </a: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b) the journal </a:t>
            </a:r>
            <a:r>
              <a:rPr lang="en-CA" sz="3600" dirty="0" smtClean="0">
                <a:latin typeface="+mj-lt"/>
              </a:rPr>
              <a:t>in which it </a:t>
            </a:r>
            <a:r>
              <a:rPr lang="en-CA" sz="3600" dirty="0">
                <a:latin typeface="+mj-lt"/>
              </a:rPr>
              <a:t>was </a:t>
            </a:r>
            <a:r>
              <a:rPr lang="en-CA" sz="3600" dirty="0" smtClean="0">
                <a:latin typeface="+mj-lt"/>
              </a:rPr>
              <a:t>published.</a:t>
            </a:r>
            <a:endParaRPr lang="en-CA" sz="3600" dirty="0">
              <a:latin typeface="+mj-lt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200151" y="1992065"/>
            <a:ext cx="471488" cy="695324"/>
          </a:xfrm>
          <a:prstGeom prst="ellipse">
            <a:avLst/>
          </a:prstGeom>
          <a:noFill/>
          <a:ln w="76200">
            <a:solidFill>
              <a:schemeClr val="bg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585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0625" y="723900"/>
            <a:ext cx="681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66825" y="908566"/>
            <a:ext cx="7877175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spc="-100" dirty="0">
                <a:latin typeface="+mj-lt"/>
              </a:rPr>
              <a:t>Which of the following are </a:t>
            </a:r>
            <a:r>
              <a:rPr lang="en-CA" sz="3600" spc="-100" dirty="0">
                <a:latin typeface="Arial Black" panose="020B0A04020102020204" pitchFamily="34" charset="0"/>
              </a:rPr>
              <a:t>Boolean Operators?</a:t>
            </a:r>
          </a:p>
          <a:p>
            <a:endParaRPr lang="en-CA" sz="3600" dirty="0">
              <a:latin typeface="+mj-lt"/>
            </a:endParaRPr>
          </a:p>
          <a:p>
            <a:pPr>
              <a:spcBef>
                <a:spcPts val="1200"/>
              </a:spcBef>
            </a:pPr>
            <a:r>
              <a:rPr lang="en-CA" sz="3600" dirty="0">
                <a:latin typeface="+mj-lt"/>
              </a:rPr>
              <a:t>a) AND, OR and NOT</a:t>
            </a: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b) BUT, IF and OF</a:t>
            </a: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266825" y="2749648"/>
            <a:ext cx="471488" cy="695324"/>
          </a:xfrm>
          <a:prstGeom prst="ellipse">
            <a:avLst/>
          </a:prstGeom>
          <a:noFill/>
          <a:ln w="76200">
            <a:solidFill>
              <a:schemeClr val="bg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60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0625" y="723900"/>
            <a:ext cx="681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66825" y="908566"/>
            <a:ext cx="75819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>
                <a:latin typeface="+mj-lt"/>
              </a:rPr>
              <a:t>Which of the two following choices uses </a:t>
            </a:r>
            <a:r>
              <a:rPr lang="en-CA" sz="3600" dirty="0">
                <a:latin typeface="Arial Black" panose="020B0A04020102020204" pitchFamily="34" charset="0"/>
              </a:rPr>
              <a:t>Search </a:t>
            </a:r>
            <a:r>
              <a:rPr lang="en-CA" sz="3600" dirty="0" smtClean="0">
                <a:latin typeface="Arial Black" panose="020B0A04020102020204" pitchFamily="34" charset="0"/>
              </a:rPr>
              <a:t>Terms</a:t>
            </a:r>
            <a:r>
              <a:rPr lang="en-CA" sz="3600" dirty="0" smtClean="0">
                <a:latin typeface="+mj-lt"/>
              </a:rPr>
              <a:t>?</a:t>
            </a:r>
            <a:endParaRPr lang="en-CA" sz="3600" dirty="0">
              <a:latin typeface="+mj-lt"/>
            </a:endParaRP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a) Do video games help teenagers learn?</a:t>
            </a: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b) </a:t>
            </a:r>
            <a:r>
              <a:rPr lang="en-CA" sz="3600" spc="-100" dirty="0">
                <a:latin typeface="+mj-lt"/>
              </a:rPr>
              <a:t>video games AND teenagers AND education</a:t>
            </a: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256935" y="4121932"/>
            <a:ext cx="471488" cy="695324"/>
          </a:xfrm>
          <a:prstGeom prst="ellipse">
            <a:avLst/>
          </a:prstGeom>
          <a:noFill/>
          <a:ln w="76200">
            <a:solidFill>
              <a:schemeClr val="bg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24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0625" y="723900"/>
            <a:ext cx="681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66825" y="908566"/>
            <a:ext cx="75819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 smtClean="0">
                <a:latin typeface="+mj-lt"/>
              </a:rPr>
              <a:t>A </a:t>
            </a:r>
            <a:r>
              <a:rPr lang="en-CA" sz="3600" dirty="0">
                <a:latin typeface="Arial Black" panose="020B0A04020102020204" pitchFamily="34" charset="0"/>
              </a:rPr>
              <a:t>Bibliographic Record</a:t>
            </a:r>
            <a:r>
              <a:rPr lang="en-CA" sz="3600" dirty="0">
                <a:latin typeface="+mj-lt"/>
              </a:rPr>
              <a:t> is a______.</a:t>
            </a: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a) </a:t>
            </a:r>
            <a:r>
              <a:rPr lang="en-CA" sz="3600" dirty="0" smtClean="0">
                <a:latin typeface="+mj-lt"/>
              </a:rPr>
              <a:t>publication that contains </a:t>
            </a:r>
            <a:r>
              <a:rPr lang="en-CA" sz="3600" dirty="0">
                <a:latin typeface="+mj-lt"/>
              </a:rPr>
              <a:t>information on a variety of topics.</a:t>
            </a: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b) record for book or article that contains all of the information necessary cite it.</a:t>
            </a: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240176" y="4741428"/>
            <a:ext cx="471488" cy="695324"/>
          </a:xfrm>
          <a:prstGeom prst="ellipse">
            <a:avLst/>
          </a:prstGeom>
          <a:noFill/>
          <a:ln w="76200">
            <a:solidFill>
              <a:schemeClr val="bg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46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0625" y="723900"/>
            <a:ext cx="681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66825" y="908566"/>
            <a:ext cx="75819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>
                <a:latin typeface="+mj-lt"/>
              </a:rPr>
              <a:t>If an article is available in </a:t>
            </a:r>
            <a:r>
              <a:rPr lang="en-CA" sz="3600" dirty="0">
                <a:latin typeface="Arial Black" panose="020B0A04020102020204" pitchFamily="34" charset="0"/>
              </a:rPr>
              <a:t>full text</a:t>
            </a:r>
            <a:r>
              <a:rPr lang="en-CA" sz="3600" dirty="0">
                <a:latin typeface="+mj-lt"/>
              </a:rPr>
              <a:t>, it is available to be ______.</a:t>
            </a: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a) checked out of the library</a:t>
            </a: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b) read online or printed.</a:t>
            </a: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178719" y="3632449"/>
            <a:ext cx="471488" cy="695324"/>
          </a:xfrm>
          <a:prstGeom prst="ellipse">
            <a:avLst/>
          </a:prstGeom>
          <a:noFill/>
          <a:ln w="76200">
            <a:solidFill>
              <a:schemeClr val="bg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626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0625" y="723900"/>
            <a:ext cx="681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66825" y="908566"/>
            <a:ext cx="75819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>
                <a:latin typeface="+mj-lt"/>
              </a:rPr>
              <a:t>If the library has an item </a:t>
            </a:r>
            <a:r>
              <a:rPr lang="en-CA" sz="3600" dirty="0">
                <a:latin typeface="Arial Black" panose="020B0A04020102020204" pitchFamily="34" charset="0"/>
              </a:rPr>
              <a:t>online</a:t>
            </a:r>
            <a:r>
              <a:rPr lang="en-CA" sz="3600" dirty="0">
                <a:latin typeface="+mj-lt"/>
              </a:rPr>
              <a:t>, it is______.</a:t>
            </a: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a) </a:t>
            </a:r>
            <a:r>
              <a:rPr lang="en-CA" sz="3600" spc="-100" dirty="0">
                <a:latin typeface="+mj-lt"/>
              </a:rPr>
              <a:t>available to be read on a computer or iPad.</a:t>
            </a: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b) sitting on the shelf in the library.</a:t>
            </a: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266825" y="2586002"/>
            <a:ext cx="471488" cy="695324"/>
          </a:xfrm>
          <a:prstGeom prst="ellipse">
            <a:avLst/>
          </a:prstGeom>
          <a:noFill/>
          <a:ln w="76200">
            <a:solidFill>
              <a:schemeClr val="bg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65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0625" y="723900"/>
            <a:ext cx="681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66825" y="908566"/>
            <a:ext cx="75819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>
                <a:latin typeface="+mj-lt"/>
              </a:rPr>
              <a:t>If an article is available as a </a:t>
            </a:r>
            <a:r>
              <a:rPr lang="en-CA" sz="3600" dirty="0">
                <a:latin typeface="Arial Black" panose="020B0A04020102020204" pitchFamily="34" charset="0"/>
              </a:rPr>
              <a:t>PDF</a:t>
            </a:r>
            <a:r>
              <a:rPr lang="en-CA" sz="3600" dirty="0">
                <a:latin typeface="+mj-lt"/>
              </a:rPr>
              <a:t> </a:t>
            </a:r>
            <a:r>
              <a:rPr lang="en-CA" sz="3600" dirty="0">
                <a:latin typeface="Arial Black" panose="020B0A04020102020204" pitchFamily="34" charset="0"/>
              </a:rPr>
              <a:t>file</a:t>
            </a:r>
            <a:r>
              <a:rPr lang="en-CA" sz="3600" dirty="0">
                <a:latin typeface="+mj-lt"/>
              </a:rPr>
              <a:t>, it ______. </a:t>
            </a: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a) is available to be read or printed right way.</a:t>
            </a: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b) must be ordered from another library. </a:t>
            </a: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190626" y="2610089"/>
            <a:ext cx="471488" cy="695324"/>
          </a:xfrm>
          <a:prstGeom prst="ellipse">
            <a:avLst/>
          </a:prstGeom>
          <a:noFill/>
          <a:ln w="76200">
            <a:solidFill>
              <a:schemeClr val="bg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84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0625" y="723900"/>
            <a:ext cx="681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66825" y="908566"/>
            <a:ext cx="75819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>
                <a:latin typeface="Arial Black" panose="020B0A04020102020204" pitchFamily="34" charset="0"/>
              </a:rPr>
              <a:t>Interlibrary</a:t>
            </a:r>
            <a:r>
              <a:rPr lang="en-CA" sz="3600" dirty="0">
                <a:latin typeface="+mj-lt"/>
              </a:rPr>
              <a:t> </a:t>
            </a:r>
            <a:r>
              <a:rPr lang="en-CA" sz="3600" dirty="0">
                <a:latin typeface="Arial Black" panose="020B0A04020102020204" pitchFamily="34" charset="0"/>
              </a:rPr>
              <a:t>Loan</a:t>
            </a:r>
            <a:r>
              <a:rPr lang="en-CA" sz="3600" dirty="0">
                <a:latin typeface="+mj-lt"/>
              </a:rPr>
              <a:t> is a </a:t>
            </a:r>
            <a:r>
              <a:rPr lang="en-CA" sz="3600">
                <a:latin typeface="+mj-lt"/>
              </a:rPr>
              <a:t>way </a:t>
            </a:r>
            <a:r>
              <a:rPr lang="en-CA" sz="3600" smtClean="0">
                <a:latin typeface="+mj-lt"/>
              </a:rPr>
              <a:t>______.</a:t>
            </a:r>
            <a:endParaRPr lang="en-CA" sz="3600" dirty="0">
              <a:latin typeface="+mj-lt"/>
            </a:endParaRP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a</a:t>
            </a:r>
            <a:r>
              <a:rPr lang="en-CA" sz="3600">
                <a:latin typeface="+mj-lt"/>
              </a:rPr>
              <a:t>) </a:t>
            </a:r>
            <a:r>
              <a:rPr lang="en-CA" sz="3600" smtClean="0">
                <a:latin typeface="+mj-lt"/>
              </a:rPr>
              <a:t>to access </a:t>
            </a:r>
            <a:r>
              <a:rPr lang="en-CA" sz="3600" dirty="0">
                <a:latin typeface="+mj-lt"/>
              </a:rPr>
              <a:t>books and articles that the TRU </a:t>
            </a:r>
            <a:r>
              <a:rPr lang="en-CA" sz="3600">
                <a:latin typeface="+mj-lt"/>
              </a:rPr>
              <a:t>library </a:t>
            </a:r>
            <a:r>
              <a:rPr lang="en-CA" sz="3600" smtClean="0">
                <a:latin typeface="+mj-lt"/>
              </a:rPr>
              <a:t>does not </a:t>
            </a:r>
            <a:r>
              <a:rPr lang="en-CA" sz="3600" dirty="0" smtClean="0">
                <a:latin typeface="+mj-lt"/>
              </a:rPr>
              <a:t>have.</a:t>
            </a:r>
            <a:endParaRPr lang="en-CA" sz="3600" dirty="0">
              <a:latin typeface="+mj-lt"/>
            </a:endParaRP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b</a:t>
            </a:r>
            <a:r>
              <a:rPr lang="en-CA" sz="3600">
                <a:latin typeface="+mj-lt"/>
              </a:rPr>
              <a:t>) </a:t>
            </a:r>
            <a:r>
              <a:rPr lang="en-CA" sz="3600" smtClean="0">
                <a:latin typeface="+mj-lt"/>
              </a:rPr>
              <a:t>to return </a:t>
            </a:r>
            <a:r>
              <a:rPr lang="en-CA" sz="3600" dirty="0">
                <a:latin typeface="+mj-lt"/>
              </a:rPr>
              <a:t>books to the TRU library. </a:t>
            </a: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266825" y="2639452"/>
            <a:ext cx="471488" cy="695324"/>
          </a:xfrm>
          <a:prstGeom prst="ellipse">
            <a:avLst/>
          </a:prstGeom>
          <a:noFill/>
          <a:ln w="76200">
            <a:solidFill>
              <a:schemeClr val="bg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08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0625" y="723900"/>
            <a:ext cx="681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66825" y="908566"/>
            <a:ext cx="75819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spc="-100" dirty="0">
                <a:latin typeface="+mj-lt"/>
              </a:rPr>
              <a:t>Your </a:t>
            </a:r>
            <a:r>
              <a:rPr lang="en-CA" sz="3600" spc="-100" dirty="0">
                <a:latin typeface="Arial Black" panose="020B0A04020102020204" pitchFamily="34" charset="0"/>
              </a:rPr>
              <a:t>library card</a:t>
            </a:r>
            <a:r>
              <a:rPr lang="en-CA" sz="3600" spc="-100" dirty="0">
                <a:latin typeface="+mj-lt"/>
              </a:rPr>
              <a:t> is the same as your ______.</a:t>
            </a: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a) campus card.</a:t>
            </a: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b) driver’s license.</a:t>
            </a: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275252" y="2596175"/>
            <a:ext cx="471488" cy="695324"/>
          </a:xfrm>
          <a:prstGeom prst="ellipse">
            <a:avLst/>
          </a:prstGeom>
          <a:noFill/>
          <a:ln w="76200">
            <a:solidFill>
              <a:schemeClr val="bg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51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0625" y="723900"/>
            <a:ext cx="681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66825" y="908566"/>
            <a:ext cx="75819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>
                <a:latin typeface="+mj-lt"/>
              </a:rPr>
              <a:t>A </a:t>
            </a:r>
            <a:r>
              <a:rPr lang="en-CA" sz="3600" dirty="0">
                <a:latin typeface="Arial Black" panose="020B0A04020102020204" pitchFamily="34" charset="0"/>
              </a:rPr>
              <a:t>librarian</a:t>
            </a:r>
            <a:r>
              <a:rPr lang="en-CA" sz="3600" dirty="0">
                <a:latin typeface="+mj-lt"/>
              </a:rPr>
              <a:t> is:</a:t>
            </a: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a) a nasty person whose main job is to make sure that </a:t>
            </a:r>
            <a:r>
              <a:rPr lang="en-CA" sz="3600">
                <a:latin typeface="+mj-lt"/>
              </a:rPr>
              <a:t>you </a:t>
            </a:r>
            <a:r>
              <a:rPr lang="en-CA" sz="3600" smtClean="0">
                <a:latin typeface="+mj-lt"/>
              </a:rPr>
              <a:t>do not </a:t>
            </a:r>
            <a:r>
              <a:rPr lang="en-CA" sz="3600" dirty="0">
                <a:latin typeface="+mj-lt"/>
              </a:rPr>
              <a:t>eat pizza in the library.</a:t>
            </a: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b) a nice person whose main job is to help you find books and articles.</a:t>
            </a: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287708" y="4220600"/>
            <a:ext cx="471488" cy="695324"/>
          </a:xfrm>
          <a:prstGeom prst="ellipse">
            <a:avLst/>
          </a:prstGeom>
          <a:noFill/>
          <a:ln w="76200">
            <a:solidFill>
              <a:schemeClr val="bg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5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833924" y="2464256"/>
            <a:ext cx="8153400" cy="908178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2. The Role of the Library</a:t>
            </a:r>
          </a:p>
          <a:p>
            <a:pPr marL="82296" indent="0">
              <a:buNone/>
            </a:pP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159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62528" y="2925265"/>
            <a:ext cx="3944657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1147664" y="713150"/>
            <a:ext cx="735952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The Library at TRU has two main roles</a:t>
            </a:r>
            <a:r>
              <a:rPr lang="en-US" sz="3600" b="1" smtClean="0"/>
              <a:t>:</a:t>
            </a:r>
          </a:p>
          <a:p>
            <a:r>
              <a:rPr lang="en-US" sz="3600"/>
              <a:t/>
            </a:r>
            <a:br>
              <a:rPr lang="en-US" sz="3600"/>
            </a:br>
            <a:r>
              <a:rPr lang="en-US" sz="3600" b="1"/>
              <a:t>1. To provide students and faculty with the resources that they need do their research</a:t>
            </a:r>
            <a:r>
              <a:rPr lang="en-US" sz="3600" b="1" smtClean="0"/>
              <a:t>.</a:t>
            </a:r>
          </a:p>
          <a:p>
            <a:r>
              <a:rPr lang="en-US" sz="3600"/>
              <a:t/>
            </a:r>
            <a:br>
              <a:rPr lang="en-US" sz="3600"/>
            </a:br>
            <a:r>
              <a:rPr lang="en-US" sz="3600" b="1"/>
              <a:t>2. To help students and faculty with </a:t>
            </a:r>
            <a:r>
              <a:rPr lang="en-US" sz="3600" b="1" smtClean="0"/>
              <a:t>their </a:t>
            </a:r>
            <a:r>
              <a:rPr lang="en-US" sz="3600" b="1"/>
              <a:t>research</a:t>
            </a:r>
            <a:r>
              <a:rPr lang="en-US" sz="3600" b="1" smtClean="0"/>
              <a:t>.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87370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 smtClean="0"/>
              <a:t>Video: Research as a Conversation</a:t>
            </a:r>
            <a:endParaRPr lang="en-CA" sz="3400" b="1" dirty="0"/>
          </a:p>
        </p:txBody>
      </p:sp>
      <p:pic>
        <p:nvPicPr>
          <p:cNvPr id="4" name="rqR4XC6_wKQ">
            <a:hlinkClick r:id="rId3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93395" y="1427356"/>
            <a:ext cx="5843107" cy="526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58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9716" y="1379575"/>
            <a:ext cx="7157468" cy="1143000"/>
          </a:xfrm>
        </p:spPr>
        <p:txBody>
          <a:bodyPr>
            <a:noAutofit/>
          </a:bodyPr>
          <a:lstStyle/>
          <a:p>
            <a:r>
              <a:rPr lang="en-US" sz="4400" dirty="0" smtClean="0"/>
              <a:t>What </a:t>
            </a:r>
            <a:r>
              <a:rPr lang="en-US" sz="4400" dirty="0"/>
              <a:t>kind of resources</a:t>
            </a:r>
            <a:br>
              <a:rPr lang="en-US" sz="4400" dirty="0"/>
            </a:br>
            <a:r>
              <a:rPr lang="en-US" sz="4400" dirty="0"/>
              <a:t>does the library have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712191" y="4576644"/>
            <a:ext cx="4794993" cy="1143000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en-US" sz="4400" dirty="0" smtClean="0"/>
              <a:t>The Library has …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7199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11395" y="5477563"/>
            <a:ext cx="6425513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en-US" sz="6000" dirty="0" smtClean="0">
                <a:solidFill>
                  <a:schemeClr val="tx1"/>
                </a:solidFill>
              </a:rPr>
              <a:t>. . . newspapers</a:t>
            </a:r>
            <a:endParaRPr lang="en-US" sz="60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652" y="368488"/>
            <a:ext cx="5067867" cy="3800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451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105665" y="5236219"/>
            <a:ext cx="5822761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en-US" sz="6000" dirty="0" smtClean="0"/>
              <a:t>. . . magazines</a:t>
            </a:r>
            <a:endParaRPr lang="en-US" sz="60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146" y="423081"/>
            <a:ext cx="4822207" cy="3616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288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214482" y="5211963"/>
            <a:ext cx="7534103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en-US" sz="5400" dirty="0" smtClean="0">
                <a:solidFill>
                  <a:schemeClr val="tx1"/>
                </a:solidFill>
              </a:rPr>
              <a:t>. . . academic journals</a:t>
            </a:r>
            <a:endParaRPr lang="en-US" sz="5400" dirty="0">
              <a:solidFill>
                <a:schemeClr val="tx1"/>
              </a:solidFill>
            </a:endParaRPr>
          </a:p>
        </p:txBody>
      </p:sp>
      <p:pic>
        <p:nvPicPr>
          <p:cNvPr id="10" name="Picture 9" descr="C:\Users\msvendsen\AppData\Local\Microsoft\Windows\Temporary Internet Files\Content.Outlook\01OGYPD2\photo-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6" b="4356"/>
          <a:stretch/>
        </p:blipFill>
        <p:spPr bwMode="auto">
          <a:xfrm>
            <a:off x="1214482" y="385246"/>
            <a:ext cx="5268696" cy="40384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1787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016844" y="5253152"/>
            <a:ext cx="3863546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en-US" sz="6000" dirty="0" smtClean="0">
                <a:solidFill>
                  <a:schemeClr val="tx1"/>
                </a:solidFill>
              </a:rPr>
              <a:t>. . . books</a:t>
            </a:r>
            <a:endParaRPr lang="en-US" sz="60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830" y="442911"/>
            <a:ext cx="5033149" cy="377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38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581" y="293370"/>
            <a:ext cx="7771638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Online Resources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859405" y="1670231"/>
            <a:ext cx="46482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11014" y="1797269"/>
            <a:ext cx="70944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Today, most of the libraries resources are available online  from any computer.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0834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33575" y="749299"/>
            <a:ext cx="6743700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Writing a Research Paper</a:t>
            </a:r>
          </a:p>
          <a:p>
            <a:pPr marL="742950" indent="-742950">
              <a:spcBef>
                <a:spcPts val="4200"/>
              </a:spcBef>
              <a:buAutoNum type="arabicPeriod"/>
            </a:pPr>
            <a:r>
              <a:rPr lang="en-US" sz="3600" dirty="0" smtClean="0"/>
              <a:t>Find academic sources.</a:t>
            </a:r>
          </a:p>
          <a:p>
            <a:pPr marL="742950" indent="-742950">
              <a:spcBef>
                <a:spcPts val="2400"/>
              </a:spcBef>
              <a:buAutoNum type="arabicPeriod"/>
            </a:pPr>
            <a:r>
              <a:rPr lang="en-US" sz="3600" dirty="0" smtClean="0"/>
              <a:t>Write the paper.</a:t>
            </a:r>
          </a:p>
          <a:p>
            <a:pPr marL="742950" indent="-742950">
              <a:spcBef>
                <a:spcPts val="2400"/>
              </a:spcBef>
              <a:buAutoNum type="arabicPeriod"/>
            </a:pPr>
            <a:r>
              <a:rPr lang="en-US" sz="3600" dirty="0" smtClean="0"/>
              <a:t>Cite your sources.</a:t>
            </a:r>
            <a:endParaRPr lang="en-US" sz="3600" dirty="0"/>
          </a:p>
        </p:txBody>
      </p:sp>
      <p:sp>
        <p:nvSpPr>
          <p:cNvPr id="5" name="Right Arrow 4"/>
          <p:cNvSpPr/>
          <p:nvPr/>
        </p:nvSpPr>
        <p:spPr>
          <a:xfrm>
            <a:off x="1159232" y="2018866"/>
            <a:ext cx="652949" cy="522514"/>
          </a:xfrm>
          <a:prstGeom prst="rightArrow">
            <a:avLst/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1159232" y="3676579"/>
            <a:ext cx="652949" cy="522514"/>
          </a:xfrm>
          <a:prstGeom prst="rightArrow">
            <a:avLst/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24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21906" y="2464256"/>
            <a:ext cx="8665418" cy="908178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3. Academic Sources</a:t>
            </a:r>
          </a:p>
          <a:p>
            <a:pPr marL="82296" indent="0">
              <a:buNone/>
            </a:pPr>
            <a:endParaRPr 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976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0625" y="723900"/>
            <a:ext cx="681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66825" y="908566"/>
            <a:ext cx="75819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>
                <a:latin typeface="Arial Black" panose="020B0A04020102020204" pitchFamily="34" charset="0"/>
              </a:rPr>
              <a:t>A</a:t>
            </a:r>
            <a:r>
              <a:rPr lang="en-CA" sz="3600" dirty="0" smtClean="0">
                <a:latin typeface="Arial Black" panose="020B0A04020102020204" pitchFamily="34" charset="0"/>
              </a:rPr>
              <a:t>cademic sources</a:t>
            </a:r>
            <a:r>
              <a:rPr lang="en-CA" sz="3600" dirty="0" smtClean="0">
                <a:latin typeface="+mj-lt"/>
              </a:rPr>
              <a:t> are ____.</a:t>
            </a:r>
            <a:endParaRPr lang="en-CA" sz="3600" dirty="0">
              <a:latin typeface="+mj-lt"/>
            </a:endParaRP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a) </a:t>
            </a:r>
            <a:r>
              <a:rPr lang="en-CA" sz="3600" dirty="0" smtClean="0">
                <a:latin typeface="+mj-lt"/>
              </a:rPr>
              <a:t>written by journalists for professional writers for everyone to read.	</a:t>
            </a:r>
            <a:endParaRPr lang="en-CA" sz="3600" dirty="0">
              <a:latin typeface="+mj-lt"/>
            </a:endParaRPr>
          </a:p>
          <a:p>
            <a:endParaRPr lang="en-CA" sz="3600" dirty="0">
              <a:latin typeface="+mj-lt"/>
            </a:endParaRPr>
          </a:p>
          <a:p>
            <a:r>
              <a:rPr lang="en-CA" sz="3600" dirty="0">
                <a:latin typeface="+mj-lt"/>
              </a:rPr>
              <a:t>b) </a:t>
            </a:r>
            <a:r>
              <a:rPr lang="en-CA" sz="3600" dirty="0" smtClean="0">
                <a:latin typeface="+mj-lt"/>
              </a:rPr>
              <a:t>written by academics for other academics to read.</a:t>
            </a:r>
            <a:endParaRPr lang="en-CA" sz="3600" dirty="0">
              <a:latin typeface="+mj-lt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266825" y="4176640"/>
            <a:ext cx="471488" cy="695324"/>
          </a:xfrm>
          <a:prstGeom prst="ellipse">
            <a:avLst/>
          </a:prstGeom>
          <a:noFill/>
          <a:ln w="76200">
            <a:solidFill>
              <a:schemeClr val="bg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82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76095" y="384661"/>
            <a:ext cx="778163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Non-academic sources </a:t>
            </a:r>
          </a:p>
          <a:p>
            <a:pPr marL="347663" indent="-347663">
              <a:buFont typeface="Arial" panose="020B0604020202020204" pitchFamily="34" charset="0"/>
              <a:buChar char="•"/>
            </a:pPr>
            <a:r>
              <a:rPr lang="en-US" sz="4000" dirty="0" smtClean="0"/>
              <a:t>Newspaper articles.</a:t>
            </a:r>
          </a:p>
          <a:p>
            <a:pPr marL="347663" indent="-347663">
              <a:buFont typeface="Arial" panose="020B0604020202020204" pitchFamily="34" charset="0"/>
              <a:buChar char="•"/>
            </a:pPr>
            <a:r>
              <a:rPr lang="en-US" sz="4000" dirty="0" smtClean="0"/>
              <a:t>Magazine articles.</a:t>
            </a:r>
          </a:p>
          <a:p>
            <a:pPr marL="347663" indent="-347663">
              <a:buFont typeface="Arial" panose="020B0604020202020204" pitchFamily="34" charset="0"/>
              <a:buChar char="•"/>
            </a:pPr>
            <a:r>
              <a:rPr lang="en-US" sz="4000" dirty="0" smtClean="0"/>
              <a:t>Some books.</a:t>
            </a:r>
          </a:p>
          <a:p>
            <a:r>
              <a:rPr lang="en-US" sz="4000" dirty="0"/>
              <a:t> </a:t>
            </a:r>
          </a:p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Academic Sources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smtClean="0"/>
              <a:t>Articles in academic journals.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smtClean="0"/>
              <a:t>Some books.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1655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89604" y="420560"/>
            <a:ext cx="760095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Non-academic Articles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Tend to be short.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Tend to be </a:t>
            </a:r>
            <a:r>
              <a:rPr lang="en-US" sz="3200" dirty="0"/>
              <a:t>v</a:t>
            </a:r>
            <a:r>
              <a:rPr lang="en-US" sz="3200" dirty="0" smtClean="0"/>
              <a:t>isually interesting.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Are written by journalists.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Use everyday vocabulary.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23615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3252" y="339847"/>
            <a:ext cx="760095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Academic Articles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Tend to be long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Tend to be visually boring.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Usually </a:t>
            </a:r>
            <a:r>
              <a:rPr lang="en-US" sz="3200" dirty="0"/>
              <a:t>have an abstract.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Are written </a:t>
            </a:r>
            <a:r>
              <a:rPr lang="en-US" sz="3200" dirty="0"/>
              <a:t>by experts</a:t>
            </a:r>
            <a:r>
              <a:rPr lang="en-US" sz="32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Use Specialized vocabulary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Have citations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Have a bibliography</a:t>
            </a:r>
          </a:p>
        </p:txBody>
      </p:sp>
    </p:spTree>
    <p:extLst>
      <p:ext uri="{BB962C8B-B14F-4D97-AF65-F5344CB8AC3E}">
        <p14:creationId xmlns:p14="http://schemas.microsoft.com/office/powerpoint/2010/main" val="231243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89604" y="1305017"/>
            <a:ext cx="7600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 smtClean="0"/>
              <a:t>Are written by experts.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9615" y="379342"/>
            <a:ext cx="4874604" cy="8970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Academic Sources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189605" y="3336670"/>
            <a:ext cx="58339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/>
              <a:t>Have bibliographies</a:t>
            </a:r>
            <a:r>
              <a:rPr lang="en-US" sz="4000" dirty="0" smtClean="0"/>
              <a:t>. </a:t>
            </a:r>
            <a:endParaRPr lang="en-US" sz="4000" dirty="0"/>
          </a:p>
        </p:txBody>
      </p:sp>
      <p:sp>
        <p:nvSpPr>
          <p:cNvPr id="9" name="Rectangle 8"/>
          <p:cNvSpPr/>
          <p:nvPr/>
        </p:nvSpPr>
        <p:spPr>
          <a:xfrm>
            <a:off x="1189604" y="2289708"/>
            <a:ext cx="55809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 smtClean="0"/>
              <a:t>Have citations.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8350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338" y="425450"/>
            <a:ext cx="4503737" cy="600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560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79"/>
          <a:stretch/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569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48" y="0"/>
            <a:ext cx="8665559" cy="6638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073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650875"/>
            <a:ext cx="4495800" cy="555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852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96" y="244389"/>
            <a:ext cx="8157409" cy="6175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835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Exercise: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9238" y="1518249"/>
            <a:ext cx="623689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For each article in the folder, use the flowchart to determine if it is an academic source. </a:t>
            </a:r>
          </a:p>
          <a:p>
            <a:endParaRPr lang="en-US" sz="3600" dirty="0"/>
          </a:p>
          <a:p>
            <a:r>
              <a:rPr lang="en-US" sz="3600" dirty="0" smtClean="0"/>
              <a:t>We’ll do the first one together…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0646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72474" y="457200"/>
            <a:ext cx="5976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/>
                </a:solidFill>
                <a:latin typeface="Arial Rounded MT Bold" panose="020F0704030504030204" pitchFamily="34" charset="0"/>
              </a:rPr>
              <a:t>What kind of source is it?</a:t>
            </a:r>
            <a:endParaRPr lang="en-US" sz="36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985314" y="2932743"/>
            <a:ext cx="1899259" cy="1245686"/>
            <a:chOff x="6985314" y="2932743"/>
            <a:chExt cx="1899259" cy="1245686"/>
          </a:xfrm>
        </p:grpSpPr>
        <p:sp>
          <p:nvSpPr>
            <p:cNvPr id="98" name="Flowchart: Alternate Process 97"/>
            <p:cNvSpPr/>
            <p:nvPr/>
          </p:nvSpPr>
          <p:spPr>
            <a:xfrm>
              <a:off x="6985314" y="3188319"/>
              <a:ext cx="1899259" cy="990110"/>
            </a:xfrm>
            <a:prstGeom prst="flowChartAlternateProcess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1029" rIns="0" bIns="41029" rtlCol="0" anchor="ctr"/>
            <a:lstStyle/>
            <a:p>
              <a:pPr algn="ctr"/>
              <a:r>
                <a:rPr lang="en-US" sz="1800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Has it been </a:t>
              </a:r>
              <a:endParaRPr lang="en-US" sz="18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endParaRPr>
            </a:p>
            <a:p>
              <a:pPr algn="ctr"/>
              <a:r>
                <a:rPr lang="en-US" sz="1800" dirty="0" smtClean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reviewed by the author’s peers?</a:t>
              </a:r>
              <a:endParaRPr lang="en-US" sz="18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endParaRPr>
            </a:p>
          </p:txBody>
        </p:sp>
        <p:cxnSp>
          <p:nvCxnSpPr>
            <p:cNvPr id="96" name="Straight Arrow Connector 95"/>
            <p:cNvCxnSpPr/>
            <p:nvPr/>
          </p:nvCxnSpPr>
          <p:spPr>
            <a:xfrm>
              <a:off x="7844678" y="2932743"/>
              <a:ext cx="0" cy="259227"/>
            </a:xfrm>
            <a:prstGeom prst="straightConnector1">
              <a:avLst/>
            </a:prstGeom>
            <a:ln w="34925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0" name="Rectangle 119"/>
          <p:cNvSpPr/>
          <p:nvPr/>
        </p:nvSpPr>
        <p:spPr>
          <a:xfrm>
            <a:off x="134513" y="157864"/>
            <a:ext cx="1234440" cy="160020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tabLst>
                <a:tab pos="287338" algn="l"/>
              </a:tabLst>
            </a:pPr>
            <a:r>
              <a:rPr lang="en-US" sz="1800" dirty="0" smtClean="0">
                <a:latin typeface="Arial Rounded MT Bold" panose="020F0704030504030204" pitchFamily="34" charset="0"/>
              </a:rPr>
              <a:t>Source</a:t>
            </a:r>
            <a:endParaRPr lang="en-US" sz="1800" dirty="0">
              <a:latin typeface="Arial Rounded MT Bold" panose="020F070403050403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261891" y="2123758"/>
            <a:ext cx="727944" cy="575663"/>
            <a:chOff x="1261891" y="2123758"/>
            <a:chExt cx="727944" cy="575663"/>
          </a:xfrm>
        </p:grpSpPr>
        <p:cxnSp>
          <p:nvCxnSpPr>
            <p:cNvPr id="60" name="Straight Arrow Connector 59"/>
            <p:cNvCxnSpPr/>
            <p:nvPr/>
          </p:nvCxnSpPr>
          <p:spPr>
            <a:xfrm>
              <a:off x="1261891" y="2411589"/>
              <a:ext cx="254343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Flowchart: Decision 61"/>
            <p:cNvSpPr/>
            <p:nvPr/>
          </p:nvSpPr>
          <p:spPr>
            <a:xfrm>
              <a:off x="1478495" y="2123758"/>
              <a:ext cx="511340" cy="575663"/>
            </a:xfrm>
            <a:prstGeom prst="flowChartDecision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 smtClean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Y</a:t>
              </a:r>
              <a:endParaRPr lang="en-US" sz="18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989835" y="1929335"/>
            <a:ext cx="2004249" cy="1033623"/>
            <a:chOff x="1989835" y="1929335"/>
            <a:chExt cx="2004249" cy="1033623"/>
          </a:xfrm>
        </p:grpSpPr>
        <p:sp>
          <p:nvSpPr>
            <p:cNvPr id="88" name="Flowchart: Alternate Process 87"/>
            <p:cNvSpPr/>
            <p:nvPr/>
          </p:nvSpPr>
          <p:spPr>
            <a:xfrm>
              <a:off x="2225175" y="1929335"/>
              <a:ext cx="1768909" cy="1033623"/>
            </a:xfrm>
            <a:prstGeom prst="flowChartAlternateProcess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1029" rIns="0" bIns="41029" rtlCol="0" anchor="ctr"/>
            <a:lstStyle/>
            <a:p>
              <a:pPr algn="ctr"/>
              <a:r>
                <a:rPr lang="en-US" sz="1800" spc="-18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Does </a:t>
              </a:r>
              <a:r>
                <a:rPr lang="en-US" sz="1800" spc="-18" dirty="0" smtClean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it </a:t>
              </a:r>
            </a:p>
            <a:p>
              <a:pPr algn="ctr"/>
              <a:r>
                <a:rPr lang="en-US" sz="1800" spc="-18" dirty="0" smtClean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have a </a:t>
              </a:r>
              <a:r>
                <a:rPr lang="en-US" sz="1800" spc="36" dirty="0" smtClean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bibliography</a:t>
              </a:r>
              <a:r>
                <a:rPr lang="en-US" sz="1800" spc="36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?</a:t>
              </a:r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>
              <a:off x="1989835" y="2411589"/>
              <a:ext cx="254343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6257370" y="2228664"/>
            <a:ext cx="727944" cy="575663"/>
            <a:chOff x="6257370" y="2228664"/>
            <a:chExt cx="727944" cy="575663"/>
          </a:xfrm>
        </p:grpSpPr>
        <p:cxnSp>
          <p:nvCxnSpPr>
            <p:cNvPr id="66" name="Straight Arrow Connector 65"/>
            <p:cNvCxnSpPr/>
            <p:nvPr/>
          </p:nvCxnSpPr>
          <p:spPr>
            <a:xfrm>
              <a:off x="6257370" y="2516495"/>
              <a:ext cx="254343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Flowchart: Decision 66"/>
            <p:cNvSpPr/>
            <p:nvPr/>
          </p:nvSpPr>
          <p:spPr>
            <a:xfrm>
              <a:off x="6473974" y="2228664"/>
              <a:ext cx="511340" cy="575663"/>
            </a:xfrm>
            <a:prstGeom prst="flowChartDecision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 smtClean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Y</a:t>
              </a:r>
              <a:endParaRPr lang="en-US" sz="18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985314" y="1327711"/>
            <a:ext cx="1482921" cy="1600200"/>
            <a:chOff x="6985314" y="1327711"/>
            <a:chExt cx="1482921" cy="1600200"/>
          </a:xfrm>
        </p:grpSpPr>
        <p:sp>
          <p:nvSpPr>
            <p:cNvPr id="94" name="Rectangle 93"/>
            <p:cNvSpPr/>
            <p:nvPr/>
          </p:nvSpPr>
          <p:spPr>
            <a:xfrm>
              <a:off x="7233795" y="1327711"/>
              <a:ext cx="1234440" cy="1600200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 smtClean="0">
                  <a:latin typeface="Arial Rounded MT Bold" panose="020F0704030504030204" pitchFamily="34" charset="0"/>
                </a:rPr>
                <a:t>Academic</a:t>
              </a:r>
              <a:endParaRPr lang="en-US" sz="1800" dirty="0">
                <a:latin typeface="Arial Rounded MT Bold" panose="020F0704030504030204" pitchFamily="34" charset="0"/>
              </a:endParaRPr>
            </a:p>
          </p:txBody>
        </p:sp>
        <p:cxnSp>
          <p:nvCxnSpPr>
            <p:cNvPr id="68" name="Straight Arrow Connector 67"/>
            <p:cNvCxnSpPr/>
            <p:nvPr/>
          </p:nvCxnSpPr>
          <p:spPr>
            <a:xfrm>
              <a:off x="6985314" y="2516495"/>
              <a:ext cx="254343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3994071" y="2133665"/>
            <a:ext cx="727944" cy="575663"/>
            <a:chOff x="3994071" y="2133665"/>
            <a:chExt cx="727944" cy="575663"/>
          </a:xfrm>
        </p:grpSpPr>
        <p:cxnSp>
          <p:nvCxnSpPr>
            <p:cNvPr id="70" name="Straight Arrow Connector 69"/>
            <p:cNvCxnSpPr/>
            <p:nvPr/>
          </p:nvCxnSpPr>
          <p:spPr>
            <a:xfrm>
              <a:off x="3994071" y="2421496"/>
              <a:ext cx="254343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Flowchart: Decision 70"/>
            <p:cNvSpPr/>
            <p:nvPr/>
          </p:nvSpPr>
          <p:spPr>
            <a:xfrm>
              <a:off x="4210675" y="2133665"/>
              <a:ext cx="511340" cy="575663"/>
            </a:xfrm>
            <a:prstGeom prst="flowChartDecision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 smtClean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Y</a:t>
              </a:r>
              <a:endParaRPr lang="en-US" sz="18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722015" y="2013481"/>
            <a:ext cx="1539978" cy="1078379"/>
            <a:chOff x="4722015" y="2013481"/>
            <a:chExt cx="1539978" cy="1078379"/>
          </a:xfrm>
        </p:grpSpPr>
        <p:sp>
          <p:nvSpPr>
            <p:cNvPr id="89" name="Flowchart: Alternate Process 88"/>
            <p:cNvSpPr/>
            <p:nvPr/>
          </p:nvSpPr>
          <p:spPr>
            <a:xfrm>
              <a:off x="4971748" y="2013481"/>
              <a:ext cx="1290245" cy="1078379"/>
            </a:xfrm>
            <a:prstGeom prst="flowChartAlternateProcess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1029" rIns="0" bIns="41029" rtlCol="0" anchor="ctr"/>
            <a:lstStyle/>
            <a:p>
              <a:pPr algn="ctr"/>
              <a:r>
                <a:rPr lang="en-US" sz="1800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Does it have </a:t>
              </a:r>
              <a:br>
                <a:rPr lang="en-US" sz="1800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</a:br>
              <a:r>
                <a:rPr lang="en-US" sz="1800" dirty="0" smtClean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citations</a:t>
              </a:r>
              <a:r>
                <a:rPr lang="en-US" sz="1800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?</a:t>
              </a:r>
            </a:p>
          </p:txBody>
        </p:sp>
        <p:cxnSp>
          <p:nvCxnSpPr>
            <p:cNvPr id="72" name="Straight Arrow Connector 71"/>
            <p:cNvCxnSpPr/>
            <p:nvPr/>
          </p:nvCxnSpPr>
          <p:spPr>
            <a:xfrm>
              <a:off x="4722015" y="2421496"/>
              <a:ext cx="254343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2492444" y="3648344"/>
            <a:ext cx="1234440" cy="1835080"/>
            <a:chOff x="2492444" y="3648344"/>
            <a:chExt cx="1234440" cy="1835080"/>
          </a:xfrm>
        </p:grpSpPr>
        <p:sp>
          <p:nvSpPr>
            <p:cNvPr id="41" name="Rectangle 40"/>
            <p:cNvSpPr/>
            <p:nvPr/>
          </p:nvSpPr>
          <p:spPr>
            <a:xfrm>
              <a:off x="2492444" y="3883224"/>
              <a:ext cx="1234440" cy="1600200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 smtClean="0">
                  <a:latin typeface="Arial Rounded MT Bold" panose="020F0704030504030204" pitchFamily="34" charset="0"/>
                </a:rPr>
                <a:t>NOT</a:t>
              </a:r>
            </a:p>
            <a:p>
              <a:pPr algn="ctr"/>
              <a:r>
                <a:rPr lang="en-US" sz="1800" dirty="0" smtClean="0">
                  <a:latin typeface="Arial Rounded MT Bold" panose="020F0704030504030204" pitchFamily="34" charset="0"/>
                </a:rPr>
                <a:t>Academic</a:t>
              </a:r>
              <a:endParaRPr lang="en-US" sz="1800" dirty="0">
                <a:latin typeface="Arial Rounded MT Bold" panose="020F0704030504030204" pitchFamily="34" charset="0"/>
              </a:endParaRPr>
            </a:p>
          </p:txBody>
        </p:sp>
        <p:cxnSp>
          <p:nvCxnSpPr>
            <p:cNvPr id="92" name="Straight Arrow Connector 91"/>
            <p:cNvCxnSpPr/>
            <p:nvPr/>
          </p:nvCxnSpPr>
          <p:spPr>
            <a:xfrm>
              <a:off x="3121620" y="3648344"/>
              <a:ext cx="0" cy="22337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2826518" y="2964838"/>
            <a:ext cx="590204" cy="687831"/>
            <a:chOff x="2826518" y="2964838"/>
            <a:chExt cx="590204" cy="687831"/>
          </a:xfrm>
        </p:grpSpPr>
        <p:sp>
          <p:nvSpPr>
            <p:cNvPr id="91" name="Flowchart: Decision 90"/>
            <p:cNvSpPr/>
            <p:nvPr/>
          </p:nvSpPr>
          <p:spPr>
            <a:xfrm>
              <a:off x="2826518" y="3166795"/>
              <a:ext cx="590204" cy="485874"/>
            </a:xfrm>
            <a:prstGeom prst="flowChartDecision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N</a:t>
              </a:r>
            </a:p>
          </p:txBody>
        </p:sp>
        <p:cxnSp>
          <p:nvCxnSpPr>
            <p:cNvPr id="109" name="Straight Arrow Connector 108"/>
            <p:cNvCxnSpPr/>
            <p:nvPr/>
          </p:nvCxnSpPr>
          <p:spPr>
            <a:xfrm>
              <a:off x="3124200" y="2964838"/>
              <a:ext cx="0" cy="22337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4999650" y="3778437"/>
            <a:ext cx="1234440" cy="1823573"/>
            <a:chOff x="4999650" y="3778437"/>
            <a:chExt cx="1234440" cy="1823573"/>
          </a:xfrm>
        </p:grpSpPr>
        <p:sp>
          <p:nvSpPr>
            <p:cNvPr id="149" name="Rectangle 148"/>
            <p:cNvSpPr/>
            <p:nvPr/>
          </p:nvSpPr>
          <p:spPr>
            <a:xfrm>
              <a:off x="4999650" y="4001810"/>
              <a:ext cx="1234440" cy="1600200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 smtClean="0">
                  <a:latin typeface="Arial Rounded MT Bold" panose="020F0704030504030204" pitchFamily="34" charset="0"/>
                </a:rPr>
                <a:t>NOT</a:t>
              </a:r>
            </a:p>
            <a:p>
              <a:pPr algn="ctr"/>
              <a:r>
                <a:rPr lang="en-US" sz="1800" dirty="0" smtClean="0">
                  <a:latin typeface="Arial Rounded MT Bold" panose="020F0704030504030204" pitchFamily="34" charset="0"/>
                </a:rPr>
                <a:t>Academic</a:t>
              </a:r>
              <a:endParaRPr lang="en-US" sz="1800" dirty="0">
                <a:latin typeface="Arial Rounded MT Bold" panose="020F0704030504030204" pitchFamily="34" charset="0"/>
              </a:endParaRPr>
            </a:p>
          </p:txBody>
        </p:sp>
        <p:cxnSp>
          <p:nvCxnSpPr>
            <p:cNvPr id="122" name="Straight Arrow Connector 121"/>
            <p:cNvCxnSpPr/>
            <p:nvPr/>
          </p:nvCxnSpPr>
          <p:spPr>
            <a:xfrm>
              <a:off x="5616870" y="3778437"/>
              <a:ext cx="0" cy="22337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5321768" y="3094931"/>
            <a:ext cx="590204" cy="687831"/>
            <a:chOff x="5321768" y="3094931"/>
            <a:chExt cx="590204" cy="687831"/>
          </a:xfrm>
        </p:grpSpPr>
        <p:sp>
          <p:nvSpPr>
            <p:cNvPr id="121" name="Flowchart: Decision 120"/>
            <p:cNvSpPr/>
            <p:nvPr/>
          </p:nvSpPr>
          <p:spPr>
            <a:xfrm>
              <a:off x="5321768" y="3296888"/>
              <a:ext cx="590204" cy="485874"/>
            </a:xfrm>
            <a:prstGeom prst="flowChartDecision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N</a:t>
              </a:r>
            </a:p>
          </p:txBody>
        </p:sp>
        <p:cxnSp>
          <p:nvCxnSpPr>
            <p:cNvPr id="118" name="Straight Arrow Connector 117"/>
            <p:cNvCxnSpPr/>
            <p:nvPr/>
          </p:nvCxnSpPr>
          <p:spPr>
            <a:xfrm>
              <a:off x="5619450" y="3094931"/>
              <a:ext cx="0" cy="22337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167789" y="3885519"/>
            <a:ext cx="1234440" cy="1827428"/>
            <a:chOff x="167789" y="3885519"/>
            <a:chExt cx="1234440" cy="1827428"/>
          </a:xfrm>
        </p:grpSpPr>
        <p:sp>
          <p:nvSpPr>
            <p:cNvPr id="42" name="Rectangle 41"/>
            <p:cNvSpPr/>
            <p:nvPr/>
          </p:nvSpPr>
          <p:spPr>
            <a:xfrm>
              <a:off x="167789" y="4112747"/>
              <a:ext cx="1234440" cy="1600200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 smtClean="0">
                  <a:latin typeface="Arial Rounded MT Bold" panose="020F0704030504030204" pitchFamily="34" charset="0"/>
                </a:rPr>
                <a:t>NOT</a:t>
              </a:r>
            </a:p>
            <a:p>
              <a:pPr algn="ctr"/>
              <a:r>
                <a:rPr lang="en-US" sz="1800" dirty="0" smtClean="0">
                  <a:latin typeface="Arial Rounded MT Bold" panose="020F0704030504030204" pitchFamily="34" charset="0"/>
                </a:rPr>
                <a:t>Academic</a:t>
              </a:r>
              <a:endParaRPr lang="en-US" sz="1800" dirty="0">
                <a:latin typeface="Arial Rounded MT Bold" panose="020F0704030504030204" pitchFamily="34" charset="0"/>
              </a:endParaRPr>
            </a:p>
          </p:txBody>
        </p:sp>
        <p:cxnSp>
          <p:nvCxnSpPr>
            <p:cNvPr id="129" name="Straight Arrow Connector 128"/>
            <p:cNvCxnSpPr/>
            <p:nvPr/>
          </p:nvCxnSpPr>
          <p:spPr>
            <a:xfrm>
              <a:off x="694200" y="3885519"/>
              <a:ext cx="0" cy="22337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140525" y="1767118"/>
            <a:ext cx="1107351" cy="1421093"/>
            <a:chOff x="140525" y="1767118"/>
            <a:chExt cx="1107351" cy="1421093"/>
          </a:xfrm>
        </p:grpSpPr>
        <p:cxnSp>
          <p:nvCxnSpPr>
            <p:cNvPr id="45" name="Straight Arrow Connector 44"/>
            <p:cNvCxnSpPr/>
            <p:nvPr/>
          </p:nvCxnSpPr>
          <p:spPr>
            <a:xfrm>
              <a:off x="673684" y="1767118"/>
              <a:ext cx="2519" cy="29023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Flowchart: Alternate Process 84"/>
            <p:cNvSpPr/>
            <p:nvPr/>
          </p:nvSpPr>
          <p:spPr>
            <a:xfrm>
              <a:off x="140525" y="2042176"/>
              <a:ext cx="1107351" cy="1146035"/>
            </a:xfrm>
            <a:prstGeom prst="flowChartAlternateProcess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1029" rIns="0" bIns="41029" rtlCol="0" anchor="ctr"/>
            <a:lstStyle/>
            <a:p>
              <a:pPr algn="ctr"/>
              <a:r>
                <a:rPr lang="en-US" sz="1800" dirty="0" smtClean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Is it written </a:t>
              </a:r>
              <a:endParaRPr lang="en-US" sz="18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endParaRPr>
            </a:p>
            <a:p>
              <a:pPr algn="ctr"/>
              <a:r>
                <a:rPr lang="en-US" sz="1800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by an  expert?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99098" y="3202013"/>
            <a:ext cx="590204" cy="687831"/>
            <a:chOff x="399098" y="3202013"/>
            <a:chExt cx="590204" cy="687831"/>
          </a:xfrm>
        </p:grpSpPr>
        <p:sp>
          <p:nvSpPr>
            <p:cNvPr id="128" name="Flowchart: Decision 127"/>
            <p:cNvSpPr/>
            <p:nvPr/>
          </p:nvSpPr>
          <p:spPr>
            <a:xfrm>
              <a:off x="399098" y="3403970"/>
              <a:ext cx="590204" cy="485874"/>
            </a:xfrm>
            <a:prstGeom prst="flowChartDecision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N</a:t>
              </a:r>
            </a:p>
          </p:txBody>
        </p:sp>
        <p:cxnSp>
          <p:nvCxnSpPr>
            <p:cNvPr id="127" name="Straight Arrow Connector 126"/>
            <p:cNvCxnSpPr/>
            <p:nvPr/>
          </p:nvCxnSpPr>
          <p:spPr>
            <a:xfrm>
              <a:off x="696780" y="3202013"/>
              <a:ext cx="0" cy="22337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7844678" y="4869066"/>
            <a:ext cx="1146778" cy="1851524"/>
            <a:chOff x="7844678" y="4869066"/>
            <a:chExt cx="1146778" cy="1851524"/>
          </a:xfrm>
        </p:grpSpPr>
        <p:sp>
          <p:nvSpPr>
            <p:cNvPr id="57" name="Rectangle 56"/>
            <p:cNvSpPr/>
            <p:nvPr/>
          </p:nvSpPr>
          <p:spPr>
            <a:xfrm>
              <a:off x="7844678" y="5092439"/>
              <a:ext cx="1146778" cy="1628151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 smtClean="0">
                  <a:latin typeface="Arial Rounded MT Bold" panose="020F0704030504030204" pitchFamily="34" charset="0"/>
                </a:rPr>
                <a:t>Peer- </a:t>
              </a:r>
              <a:r>
                <a:rPr lang="en-US" sz="1800" dirty="0">
                  <a:latin typeface="Arial Rounded MT Bold" panose="020F0704030504030204" pitchFamily="34" charset="0"/>
                </a:rPr>
                <a:t>Reviewed</a:t>
              </a:r>
            </a:p>
          </p:txBody>
        </p:sp>
        <p:cxnSp>
          <p:nvCxnSpPr>
            <p:cNvPr id="139" name="Straight Arrow Connector 138"/>
            <p:cNvCxnSpPr/>
            <p:nvPr/>
          </p:nvCxnSpPr>
          <p:spPr>
            <a:xfrm>
              <a:off x="8379917" y="4869066"/>
              <a:ext cx="0" cy="22337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8084815" y="4185560"/>
            <a:ext cx="590204" cy="687831"/>
            <a:chOff x="8084815" y="4185560"/>
            <a:chExt cx="590204" cy="687831"/>
          </a:xfrm>
        </p:grpSpPr>
        <p:sp>
          <p:nvSpPr>
            <p:cNvPr id="138" name="Flowchart: Decision 137"/>
            <p:cNvSpPr/>
            <p:nvPr/>
          </p:nvSpPr>
          <p:spPr>
            <a:xfrm>
              <a:off x="8084815" y="4387517"/>
              <a:ext cx="590204" cy="485874"/>
            </a:xfrm>
            <a:prstGeom prst="flowChartDecision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Y</a:t>
              </a:r>
            </a:p>
          </p:txBody>
        </p:sp>
        <p:cxnSp>
          <p:nvCxnSpPr>
            <p:cNvPr id="137" name="Straight Arrow Connector 136"/>
            <p:cNvCxnSpPr/>
            <p:nvPr/>
          </p:nvCxnSpPr>
          <p:spPr>
            <a:xfrm>
              <a:off x="8382497" y="4185560"/>
              <a:ext cx="0" cy="22337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6584562" y="4869066"/>
            <a:ext cx="1143000" cy="1851005"/>
            <a:chOff x="6584562" y="4869066"/>
            <a:chExt cx="1143000" cy="1851005"/>
          </a:xfrm>
        </p:grpSpPr>
        <p:sp>
          <p:nvSpPr>
            <p:cNvPr id="119" name="Rectangle 118"/>
            <p:cNvSpPr/>
            <p:nvPr/>
          </p:nvSpPr>
          <p:spPr>
            <a:xfrm>
              <a:off x="6584562" y="5092439"/>
              <a:ext cx="1143000" cy="1627632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 smtClean="0">
                  <a:latin typeface="Arial Rounded MT Bold" panose="020F0704030504030204" pitchFamily="34" charset="0"/>
                </a:rPr>
                <a:t>NOT</a:t>
              </a:r>
            </a:p>
            <a:p>
              <a:pPr algn="ctr"/>
              <a:r>
                <a:rPr lang="en-US" sz="1800" dirty="0" smtClean="0">
                  <a:latin typeface="Arial Rounded MT Bold" panose="020F0704030504030204" pitchFamily="34" charset="0"/>
                </a:rPr>
                <a:t>Peer- </a:t>
              </a:r>
              <a:r>
                <a:rPr lang="en-US" sz="1800" dirty="0">
                  <a:latin typeface="Arial Rounded MT Bold" panose="020F0704030504030204" pitchFamily="34" charset="0"/>
                </a:rPr>
                <a:t>Reviewed</a:t>
              </a:r>
            </a:p>
          </p:txBody>
        </p:sp>
        <p:cxnSp>
          <p:nvCxnSpPr>
            <p:cNvPr id="155" name="Straight Arrow Connector 154"/>
            <p:cNvCxnSpPr/>
            <p:nvPr/>
          </p:nvCxnSpPr>
          <p:spPr>
            <a:xfrm>
              <a:off x="7318556" y="4869066"/>
              <a:ext cx="0" cy="22337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7023454" y="4185560"/>
            <a:ext cx="590204" cy="687831"/>
            <a:chOff x="7023454" y="4185560"/>
            <a:chExt cx="590204" cy="687831"/>
          </a:xfrm>
        </p:grpSpPr>
        <p:sp>
          <p:nvSpPr>
            <p:cNvPr id="154" name="Flowchart: Decision 153"/>
            <p:cNvSpPr/>
            <p:nvPr/>
          </p:nvSpPr>
          <p:spPr>
            <a:xfrm>
              <a:off x="7023454" y="4387517"/>
              <a:ext cx="590204" cy="485874"/>
            </a:xfrm>
            <a:prstGeom prst="flowChartDecision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N</a:t>
              </a:r>
            </a:p>
          </p:txBody>
        </p:sp>
        <p:cxnSp>
          <p:nvCxnSpPr>
            <p:cNvPr id="150" name="Straight Arrow Connector 149"/>
            <p:cNvCxnSpPr/>
            <p:nvPr/>
          </p:nvCxnSpPr>
          <p:spPr>
            <a:xfrm>
              <a:off x="7321136" y="4185560"/>
              <a:ext cx="0" cy="22337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6584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89604" y="1305017"/>
            <a:ext cx="76009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Are reviewed by </a:t>
            </a:r>
            <a:br>
              <a:rPr lang="en-US" sz="4000" dirty="0" smtClean="0"/>
            </a:br>
            <a:r>
              <a:rPr lang="en-US" sz="4000" dirty="0" smtClean="0"/>
              <a:t>the author’s peers.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9615" y="379342"/>
            <a:ext cx="618663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Peer Reviewed Sources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339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338" y="425450"/>
            <a:ext cx="4503737" cy="600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726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99" y="0"/>
            <a:ext cx="8079388" cy="6469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896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Exercise: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9238" y="1518249"/>
            <a:ext cx="62368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For each academic article in the folder, use the flowchart to determine if it is peer reviewed.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280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72474" y="457200"/>
            <a:ext cx="5976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/>
                </a:solidFill>
                <a:latin typeface="Arial Rounded MT Bold" panose="020F0704030504030204" pitchFamily="34" charset="0"/>
              </a:rPr>
              <a:t>What kind of source is it?</a:t>
            </a:r>
            <a:endParaRPr lang="en-US" sz="36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985314" y="2932743"/>
            <a:ext cx="1899259" cy="1245686"/>
            <a:chOff x="6985314" y="2932743"/>
            <a:chExt cx="1899259" cy="1245686"/>
          </a:xfrm>
        </p:grpSpPr>
        <p:sp>
          <p:nvSpPr>
            <p:cNvPr id="98" name="Flowchart: Alternate Process 97"/>
            <p:cNvSpPr/>
            <p:nvPr/>
          </p:nvSpPr>
          <p:spPr>
            <a:xfrm>
              <a:off x="6985314" y="3188319"/>
              <a:ext cx="1899259" cy="990110"/>
            </a:xfrm>
            <a:prstGeom prst="flowChartAlternateProcess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1029" rIns="0" bIns="41029" rtlCol="0" anchor="ctr"/>
            <a:lstStyle/>
            <a:p>
              <a:pPr algn="ctr"/>
              <a:r>
                <a:rPr lang="en-US" sz="1800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Has it been </a:t>
              </a:r>
              <a:endParaRPr lang="en-US" sz="18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endParaRPr>
            </a:p>
            <a:p>
              <a:pPr algn="ctr"/>
              <a:r>
                <a:rPr lang="en-US" sz="1800" dirty="0" smtClean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reviewed by the author’s peers?</a:t>
              </a:r>
              <a:endParaRPr lang="en-US" sz="18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endParaRPr>
            </a:p>
          </p:txBody>
        </p:sp>
        <p:cxnSp>
          <p:nvCxnSpPr>
            <p:cNvPr id="96" name="Straight Arrow Connector 95"/>
            <p:cNvCxnSpPr/>
            <p:nvPr/>
          </p:nvCxnSpPr>
          <p:spPr>
            <a:xfrm>
              <a:off x="7844678" y="2932743"/>
              <a:ext cx="0" cy="259227"/>
            </a:xfrm>
            <a:prstGeom prst="straightConnector1">
              <a:avLst/>
            </a:prstGeom>
            <a:ln w="34925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0" name="Rectangle 119"/>
          <p:cNvSpPr/>
          <p:nvPr/>
        </p:nvSpPr>
        <p:spPr>
          <a:xfrm>
            <a:off x="134513" y="157864"/>
            <a:ext cx="1234440" cy="160020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tabLst>
                <a:tab pos="287338" algn="l"/>
              </a:tabLst>
            </a:pPr>
            <a:r>
              <a:rPr lang="en-US" sz="1800" dirty="0" smtClean="0">
                <a:latin typeface="Arial Rounded MT Bold" panose="020F0704030504030204" pitchFamily="34" charset="0"/>
              </a:rPr>
              <a:t>Source</a:t>
            </a:r>
            <a:endParaRPr lang="en-US" sz="1800" dirty="0">
              <a:latin typeface="Arial Rounded MT Bold" panose="020F070403050403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261891" y="2123758"/>
            <a:ext cx="727944" cy="575663"/>
            <a:chOff x="1261891" y="2123758"/>
            <a:chExt cx="727944" cy="575663"/>
          </a:xfrm>
        </p:grpSpPr>
        <p:cxnSp>
          <p:nvCxnSpPr>
            <p:cNvPr id="60" name="Straight Arrow Connector 59"/>
            <p:cNvCxnSpPr/>
            <p:nvPr/>
          </p:nvCxnSpPr>
          <p:spPr>
            <a:xfrm>
              <a:off x="1261891" y="2411589"/>
              <a:ext cx="254343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Flowchart: Decision 61"/>
            <p:cNvSpPr/>
            <p:nvPr/>
          </p:nvSpPr>
          <p:spPr>
            <a:xfrm>
              <a:off x="1478495" y="2123758"/>
              <a:ext cx="511340" cy="575663"/>
            </a:xfrm>
            <a:prstGeom prst="flowChartDecision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 smtClean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Y</a:t>
              </a:r>
              <a:endParaRPr lang="en-US" sz="18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989835" y="1929335"/>
            <a:ext cx="2004249" cy="1033623"/>
            <a:chOff x="1989835" y="1929335"/>
            <a:chExt cx="2004249" cy="1033623"/>
          </a:xfrm>
        </p:grpSpPr>
        <p:sp>
          <p:nvSpPr>
            <p:cNvPr id="88" name="Flowchart: Alternate Process 87"/>
            <p:cNvSpPr/>
            <p:nvPr/>
          </p:nvSpPr>
          <p:spPr>
            <a:xfrm>
              <a:off x="2225175" y="1929335"/>
              <a:ext cx="1768909" cy="1033623"/>
            </a:xfrm>
            <a:prstGeom prst="flowChartAlternateProcess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1029" rIns="0" bIns="41029" rtlCol="0" anchor="ctr"/>
            <a:lstStyle/>
            <a:p>
              <a:pPr algn="ctr"/>
              <a:r>
                <a:rPr lang="en-US" sz="1800" spc="-18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Does </a:t>
              </a:r>
              <a:r>
                <a:rPr lang="en-US" sz="1800" spc="-18" dirty="0" smtClean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it </a:t>
              </a:r>
            </a:p>
            <a:p>
              <a:pPr algn="ctr"/>
              <a:r>
                <a:rPr lang="en-US" sz="1800" spc="-18" dirty="0" smtClean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have a </a:t>
              </a:r>
              <a:r>
                <a:rPr lang="en-US" sz="1800" spc="36" dirty="0" smtClean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bibliography</a:t>
              </a:r>
              <a:r>
                <a:rPr lang="en-US" sz="1800" spc="36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?</a:t>
              </a:r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>
              <a:off x="1989835" y="2411589"/>
              <a:ext cx="254343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6257370" y="2228664"/>
            <a:ext cx="727944" cy="575663"/>
            <a:chOff x="6257370" y="2228664"/>
            <a:chExt cx="727944" cy="575663"/>
          </a:xfrm>
        </p:grpSpPr>
        <p:cxnSp>
          <p:nvCxnSpPr>
            <p:cNvPr id="66" name="Straight Arrow Connector 65"/>
            <p:cNvCxnSpPr/>
            <p:nvPr/>
          </p:nvCxnSpPr>
          <p:spPr>
            <a:xfrm>
              <a:off x="6257370" y="2516495"/>
              <a:ext cx="254343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Flowchart: Decision 66"/>
            <p:cNvSpPr/>
            <p:nvPr/>
          </p:nvSpPr>
          <p:spPr>
            <a:xfrm>
              <a:off x="6473974" y="2228664"/>
              <a:ext cx="511340" cy="575663"/>
            </a:xfrm>
            <a:prstGeom prst="flowChartDecision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 smtClean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Y</a:t>
              </a:r>
              <a:endParaRPr lang="en-US" sz="18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985314" y="1327711"/>
            <a:ext cx="1482921" cy="1600200"/>
            <a:chOff x="6985314" y="1327711"/>
            <a:chExt cx="1482921" cy="1600200"/>
          </a:xfrm>
        </p:grpSpPr>
        <p:sp>
          <p:nvSpPr>
            <p:cNvPr id="94" name="Rectangle 93"/>
            <p:cNvSpPr/>
            <p:nvPr/>
          </p:nvSpPr>
          <p:spPr>
            <a:xfrm>
              <a:off x="7233795" y="1327711"/>
              <a:ext cx="1234440" cy="1600200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 smtClean="0">
                  <a:latin typeface="Arial Rounded MT Bold" panose="020F0704030504030204" pitchFamily="34" charset="0"/>
                </a:rPr>
                <a:t>Academic</a:t>
              </a:r>
              <a:endParaRPr lang="en-US" sz="1800" dirty="0">
                <a:latin typeface="Arial Rounded MT Bold" panose="020F0704030504030204" pitchFamily="34" charset="0"/>
              </a:endParaRPr>
            </a:p>
          </p:txBody>
        </p:sp>
        <p:cxnSp>
          <p:nvCxnSpPr>
            <p:cNvPr id="68" name="Straight Arrow Connector 67"/>
            <p:cNvCxnSpPr/>
            <p:nvPr/>
          </p:nvCxnSpPr>
          <p:spPr>
            <a:xfrm>
              <a:off x="6985314" y="2516495"/>
              <a:ext cx="254343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3994071" y="2133665"/>
            <a:ext cx="727944" cy="575663"/>
            <a:chOff x="3994071" y="2133665"/>
            <a:chExt cx="727944" cy="575663"/>
          </a:xfrm>
        </p:grpSpPr>
        <p:cxnSp>
          <p:nvCxnSpPr>
            <p:cNvPr id="70" name="Straight Arrow Connector 69"/>
            <p:cNvCxnSpPr/>
            <p:nvPr/>
          </p:nvCxnSpPr>
          <p:spPr>
            <a:xfrm>
              <a:off x="3994071" y="2421496"/>
              <a:ext cx="254343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Flowchart: Decision 70"/>
            <p:cNvSpPr/>
            <p:nvPr/>
          </p:nvSpPr>
          <p:spPr>
            <a:xfrm>
              <a:off x="4210675" y="2133665"/>
              <a:ext cx="511340" cy="575663"/>
            </a:xfrm>
            <a:prstGeom prst="flowChartDecision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 smtClean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Y</a:t>
              </a:r>
              <a:endParaRPr lang="en-US" sz="18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722015" y="2013481"/>
            <a:ext cx="1539978" cy="1078379"/>
            <a:chOff x="4722015" y="2013481"/>
            <a:chExt cx="1539978" cy="1078379"/>
          </a:xfrm>
        </p:grpSpPr>
        <p:sp>
          <p:nvSpPr>
            <p:cNvPr id="89" name="Flowchart: Alternate Process 88"/>
            <p:cNvSpPr/>
            <p:nvPr/>
          </p:nvSpPr>
          <p:spPr>
            <a:xfrm>
              <a:off x="4971748" y="2013481"/>
              <a:ext cx="1290245" cy="1078379"/>
            </a:xfrm>
            <a:prstGeom prst="flowChartAlternateProcess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1029" rIns="0" bIns="41029" rtlCol="0" anchor="ctr"/>
            <a:lstStyle/>
            <a:p>
              <a:pPr algn="ctr"/>
              <a:r>
                <a:rPr lang="en-US" sz="1800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Does it have </a:t>
              </a:r>
              <a:br>
                <a:rPr lang="en-US" sz="1800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</a:br>
              <a:r>
                <a:rPr lang="en-US" sz="1800" dirty="0" smtClean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citations</a:t>
              </a:r>
              <a:r>
                <a:rPr lang="en-US" sz="1800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?</a:t>
              </a:r>
            </a:p>
          </p:txBody>
        </p:sp>
        <p:cxnSp>
          <p:nvCxnSpPr>
            <p:cNvPr id="72" name="Straight Arrow Connector 71"/>
            <p:cNvCxnSpPr/>
            <p:nvPr/>
          </p:nvCxnSpPr>
          <p:spPr>
            <a:xfrm>
              <a:off x="4722015" y="2421496"/>
              <a:ext cx="254343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2492444" y="3648344"/>
            <a:ext cx="1234440" cy="1835080"/>
            <a:chOff x="2492444" y="3648344"/>
            <a:chExt cx="1234440" cy="1835080"/>
          </a:xfrm>
        </p:grpSpPr>
        <p:sp>
          <p:nvSpPr>
            <p:cNvPr id="41" name="Rectangle 40"/>
            <p:cNvSpPr/>
            <p:nvPr/>
          </p:nvSpPr>
          <p:spPr>
            <a:xfrm>
              <a:off x="2492444" y="3883224"/>
              <a:ext cx="1234440" cy="1600200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 smtClean="0">
                  <a:latin typeface="Arial Rounded MT Bold" panose="020F0704030504030204" pitchFamily="34" charset="0"/>
                </a:rPr>
                <a:t>NOT</a:t>
              </a:r>
            </a:p>
            <a:p>
              <a:pPr algn="ctr"/>
              <a:r>
                <a:rPr lang="en-US" sz="1800" dirty="0" smtClean="0">
                  <a:latin typeface="Arial Rounded MT Bold" panose="020F0704030504030204" pitchFamily="34" charset="0"/>
                </a:rPr>
                <a:t>Academic</a:t>
              </a:r>
              <a:endParaRPr lang="en-US" sz="1800" dirty="0">
                <a:latin typeface="Arial Rounded MT Bold" panose="020F0704030504030204" pitchFamily="34" charset="0"/>
              </a:endParaRPr>
            </a:p>
          </p:txBody>
        </p:sp>
        <p:cxnSp>
          <p:nvCxnSpPr>
            <p:cNvPr id="92" name="Straight Arrow Connector 91"/>
            <p:cNvCxnSpPr/>
            <p:nvPr/>
          </p:nvCxnSpPr>
          <p:spPr>
            <a:xfrm>
              <a:off x="3121620" y="3648344"/>
              <a:ext cx="0" cy="22337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2826518" y="2964838"/>
            <a:ext cx="590204" cy="687831"/>
            <a:chOff x="2826518" y="2964838"/>
            <a:chExt cx="590204" cy="687831"/>
          </a:xfrm>
        </p:grpSpPr>
        <p:sp>
          <p:nvSpPr>
            <p:cNvPr id="91" name="Flowchart: Decision 90"/>
            <p:cNvSpPr/>
            <p:nvPr/>
          </p:nvSpPr>
          <p:spPr>
            <a:xfrm>
              <a:off x="2826518" y="3166795"/>
              <a:ext cx="590204" cy="485874"/>
            </a:xfrm>
            <a:prstGeom prst="flowChartDecision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N</a:t>
              </a:r>
            </a:p>
          </p:txBody>
        </p:sp>
        <p:cxnSp>
          <p:nvCxnSpPr>
            <p:cNvPr id="109" name="Straight Arrow Connector 108"/>
            <p:cNvCxnSpPr/>
            <p:nvPr/>
          </p:nvCxnSpPr>
          <p:spPr>
            <a:xfrm>
              <a:off x="3124200" y="2964838"/>
              <a:ext cx="0" cy="22337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4999650" y="3778437"/>
            <a:ext cx="1234440" cy="1823573"/>
            <a:chOff x="4999650" y="3778437"/>
            <a:chExt cx="1234440" cy="1823573"/>
          </a:xfrm>
        </p:grpSpPr>
        <p:sp>
          <p:nvSpPr>
            <p:cNvPr id="149" name="Rectangle 148"/>
            <p:cNvSpPr/>
            <p:nvPr/>
          </p:nvSpPr>
          <p:spPr>
            <a:xfrm>
              <a:off x="4999650" y="4001810"/>
              <a:ext cx="1234440" cy="1600200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 smtClean="0">
                  <a:latin typeface="Arial Rounded MT Bold" panose="020F0704030504030204" pitchFamily="34" charset="0"/>
                </a:rPr>
                <a:t>NOT</a:t>
              </a:r>
            </a:p>
            <a:p>
              <a:pPr algn="ctr"/>
              <a:r>
                <a:rPr lang="en-US" sz="1800" dirty="0" smtClean="0">
                  <a:latin typeface="Arial Rounded MT Bold" panose="020F0704030504030204" pitchFamily="34" charset="0"/>
                </a:rPr>
                <a:t>Academic</a:t>
              </a:r>
              <a:endParaRPr lang="en-US" sz="1800" dirty="0">
                <a:latin typeface="Arial Rounded MT Bold" panose="020F0704030504030204" pitchFamily="34" charset="0"/>
              </a:endParaRPr>
            </a:p>
          </p:txBody>
        </p:sp>
        <p:cxnSp>
          <p:nvCxnSpPr>
            <p:cNvPr id="122" name="Straight Arrow Connector 121"/>
            <p:cNvCxnSpPr/>
            <p:nvPr/>
          </p:nvCxnSpPr>
          <p:spPr>
            <a:xfrm>
              <a:off x="5616870" y="3778437"/>
              <a:ext cx="0" cy="22337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5321768" y="3094931"/>
            <a:ext cx="590204" cy="687831"/>
            <a:chOff x="5321768" y="3094931"/>
            <a:chExt cx="590204" cy="687831"/>
          </a:xfrm>
        </p:grpSpPr>
        <p:sp>
          <p:nvSpPr>
            <p:cNvPr id="121" name="Flowchart: Decision 120"/>
            <p:cNvSpPr/>
            <p:nvPr/>
          </p:nvSpPr>
          <p:spPr>
            <a:xfrm>
              <a:off x="5321768" y="3296888"/>
              <a:ext cx="590204" cy="485874"/>
            </a:xfrm>
            <a:prstGeom prst="flowChartDecision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N</a:t>
              </a:r>
            </a:p>
          </p:txBody>
        </p:sp>
        <p:cxnSp>
          <p:nvCxnSpPr>
            <p:cNvPr id="118" name="Straight Arrow Connector 117"/>
            <p:cNvCxnSpPr/>
            <p:nvPr/>
          </p:nvCxnSpPr>
          <p:spPr>
            <a:xfrm>
              <a:off x="5619450" y="3094931"/>
              <a:ext cx="0" cy="22337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167789" y="3885519"/>
            <a:ext cx="1234440" cy="1827428"/>
            <a:chOff x="167789" y="3885519"/>
            <a:chExt cx="1234440" cy="1827428"/>
          </a:xfrm>
        </p:grpSpPr>
        <p:sp>
          <p:nvSpPr>
            <p:cNvPr id="42" name="Rectangle 41"/>
            <p:cNvSpPr/>
            <p:nvPr/>
          </p:nvSpPr>
          <p:spPr>
            <a:xfrm>
              <a:off x="167789" y="4112747"/>
              <a:ext cx="1234440" cy="1600200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 smtClean="0">
                  <a:latin typeface="Arial Rounded MT Bold" panose="020F0704030504030204" pitchFamily="34" charset="0"/>
                </a:rPr>
                <a:t>NOT</a:t>
              </a:r>
            </a:p>
            <a:p>
              <a:pPr algn="ctr"/>
              <a:r>
                <a:rPr lang="en-US" sz="1800" dirty="0" smtClean="0">
                  <a:latin typeface="Arial Rounded MT Bold" panose="020F0704030504030204" pitchFamily="34" charset="0"/>
                </a:rPr>
                <a:t>Academic</a:t>
              </a:r>
              <a:endParaRPr lang="en-US" sz="1800" dirty="0">
                <a:latin typeface="Arial Rounded MT Bold" panose="020F0704030504030204" pitchFamily="34" charset="0"/>
              </a:endParaRPr>
            </a:p>
          </p:txBody>
        </p:sp>
        <p:cxnSp>
          <p:nvCxnSpPr>
            <p:cNvPr id="129" name="Straight Arrow Connector 128"/>
            <p:cNvCxnSpPr/>
            <p:nvPr/>
          </p:nvCxnSpPr>
          <p:spPr>
            <a:xfrm>
              <a:off x="694200" y="3885519"/>
              <a:ext cx="0" cy="22337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140525" y="1767118"/>
            <a:ext cx="1107351" cy="1421093"/>
            <a:chOff x="140525" y="1767118"/>
            <a:chExt cx="1107351" cy="1421093"/>
          </a:xfrm>
        </p:grpSpPr>
        <p:cxnSp>
          <p:nvCxnSpPr>
            <p:cNvPr id="45" name="Straight Arrow Connector 44"/>
            <p:cNvCxnSpPr/>
            <p:nvPr/>
          </p:nvCxnSpPr>
          <p:spPr>
            <a:xfrm>
              <a:off x="673684" y="1767118"/>
              <a:ext cx="2519" cy="29023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Flowchart: Alternate Process 84"/>
            <p:cNvSpPr/>
            <p:nvPr/>
          </p:nvSpPr>
          <p:spPr>
            <a:xfrm>
              <a:off x="140525" y="2042176"/>
              <a:ext cx="1107351" cy="1146035"/>
            </a:xfrm>
            <a:prstGeom prst="flowChartAlternateProcess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1029" rIns="0" bIns="41029" rtlCol="0" anchor="ctr"/>
            <a:lstStyle/>
            <a:p>
              <a:pPr algn="ctr"/>
              <a:r>
                <a:rPr lang="en-US" sz="1800" dirty="0" smtClean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Is it written </a:t>
              </a:r>
              <a:endParaRPr lang="en-US" sz="18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endParaRPr>
            </a:p>
            <a:p>
              <a:pPr algn="ctr"/>
              <a:r>
                <a:rPr lang="en-US" sz="1800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by an  expert?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99098" y="3202013"/>
            <a:ext cx="590204" cy="687831"/>
            <a:chOff x="399098" y="3202013"/>
            <a:chExt cx="590204" cy="687831"/>
          </a:xfrm>
        </p:grpSpPr>
        <p:sp>
          <p:nvSpPr>
            <p:cNvPr id="128" name="Flowchart: Decision 127"/>
            <p:cNvSpPr/>
            <p:nvPr/>
          </p:nvSpPr>
          <p:spPr>
            <a:xfrm>
              <a:off x="399098" y="3403970"/>
              <a:ext cx="590204" cy="485874"/>
            </a:xfrm>
            <a:prstGeom prst="flowChartDecision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N</a:t>
              </a:r>
            </a:p>
          </p:txBody>
        </p:sp>
        <p:cxnSp>
          <p:nvCxnSpPr>
            <p:cNvPr id="127" name="Straight Arrow Connector 126"/>
            <p:cNvCxnSpPr/>
            <p:nvPr/>
          </p:nvCxnSpPr>
          <p:spPr>
            <a:xfrm>
              <a:off x="696780" y="3202013"/>
              <a:ext cx="0" cy="22337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7844678" y="4869066"/>
            <a:ext cx="1146778" cy="1851524"/>
            <a:chOff x="7844678" y="4869066"/>
            <a:chExt cx="1146778" cy="1851524"/>
          </a:xfrm>
        </p:grpSpPr>
        <p:sp>
          <p:nvSpPr>
            <p:cNvPr id="57" name="Rectangle 56"/>
            <p:cNvSpPr/>
            <p:nvPr/>
          </p:nvSpPr>
          <p:spPr>
            <a:xfrm>
              <a:off x="7844678" y="5092439"/>
              <a:ext cx="1146778" cy="1628151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 smtClean="0">
                  <a:latin typeface="Arial Rounded MT Bold" panose="020F0704030504030204" pitchFamily="34" charset="0"/>
                </a:rPr>
                <a:t>Peer- </a:t>
              </a:r>
              <a:r>
                <a:rPr lang="en-US" sz="1800" dirty="0">
                  <a:latin typeface="Arial Rounded MT Bold" panose="020F0704030504030204" pitchFamily="34" charset="0"/>
                </a:rPr>
                <a:t>Reviewed</a:t>
              </a:r>
            </a:p>
          </p:txBody>
        </p:sp>
        <p:cxnSp>
          <p:nvCxnSpPr>
            <p:cNvPr id="139" name="Straight Arrow Connector 138"/>
            <p:cNvCxnSpPr/>
            <p:nvPr/>
          </p:nvCxnSpPr>
          <p:spPr>
            <a:xfrm>
              <a:off x="8379917" y="4869066"/>
              <a:ext cx="0" cy="22337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8084815" y="4185560"/>
            <a:ext cx="590204" cy="687831"/>
            <a:chOff x="8084815" y="4185560"/>
            <a:chExt cx="590204" cy="687831"/>
          </a:xfrm>
        </p:grpSpPr>
        <p:sp>
          <p:nvSpPr>
            <p:cNvPr id="138" name="Flowchart: Decision 137"/>
            <p:cNvSpPr/>
            <p:nvPr/>
          </p:nvSpPr>
          <p:spPr>
            <a:xfrm>
              <a:off x="8084815" y="4387517"/>
              <a:ext cx="590204" cy="485874"/>
            </a:xfrm>
            <a:prstGeom prst="flowChartDecision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Y</a:t>
              </a:r>
            </a:p>
          </p:txBody>
        </p:sp>
        <p:cxnSp>
          <p:nvCxnSpPr>
            <p:cNvPr id="137" name="Straight Arrow Connector 136"/>
            <p:cNvCxnSpPr/>
            <p:nvPr/>
          </p:nvCxnSpPr>
          <p:spPr>
            <a:xfrm>
              <a:off x="8382497" y="4185560"/>
              <a:ext cx="0" cy="22337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6584562" y="4869066"/>
            <a:ext cx="1143000" cy="1851005"/>
            <a:chOff x="6584562" y="4869066"/>
            <a:chExt cx="1143000" cy="1851005"/>
          </a:xfrm>
        </p:grpSpPr>
        <p:sp>
          <p:nvSpPr>
            <p:cNvPr id="119" name="Rectangle 118"/>
            <p:cNvSpPr/>
            <p:nvPr/>
          </p:nvSpPr>
          <p:spPr>
            <a:xfrm>
              <a:off x="6584562" y="5092439"/>
              <a:ext cx="1143000" cy="1627632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 smtClean="0">
                  <a:latin typeface="Arial Rounded MT Bold" panose="020F0704030504030204" pitchFamily="34" charset="0"/>
                </a:rPr>
                <a:t>NOT</a:t>
              </a:r>
            </a:p>
            <a:p>
              <a:pPr algn="ctr"/>
              <a:r>
                <a:rPr lang="en-US" sz="1800" dirty="0" smtClean="0">
                  <a:latin typeface="Arial Rounded MT Bold" panose="020F0704030504030204" pitchFamily="34" charset="0"/>
                </a:rPr>
                <a:t>Peer- </a:t>
              </a:r>
              <a:r>
                <a:rPr lang="en-US" sz="1800" dirty="0">
                  <a:latin typeface="Arial Rounded MT Bold" panose="020F0704030504030204" pitchFamily="34" charset="0"/>
                </a:rPr>
                <a:t>Reviewed</a:t>
              </a:r>
            </a:p>
          </p:txBody>
        </p:sp>
        <p:cxnSp>
          <p:nvCxnSpPr>
            <p:cNvPr id="155" name="Straight Arrow Connector 154"/>
            <p:cNvCxnSpPr/>
            <p:nvPr/>
          </p:nvCxnSpPr>
          <p:spPr>
            <a:xfrm>
              <a:off x="7318556" y="4869066"/>
              <a:ext cx="0" cy="22337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7023454" y="4185560"/>
            <a:ext cx="590204" cy="687831"/>
            <a:chOff x="7023454" y="4185560"/>
            <a:chExt cx="590204" cy="687831"/>
          </a:xfrm>
        </p:grpSpPr>
        <p:sp>
          <p:nvSpPr>
            <p:cNvPr id="154" name="Flowchart: Decision 153"/>
            <p:cNvSpPr/>
            <p:nvPr/>
          </p:nvSpPr>
          <p:spPr>
            <a:xfrm>
              <a:off x="7023454" y="4387517"/>
              <a:ext cx="590204" cy="485874"/>
            </a:xfrm>
            <a:prstGeom prst="flowChartDecision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>
                  <a:solidFill>
                    <a:schemeClr val="accent1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N</a:t>
              </a:r>
            </a:p>
          </p:txBody>
        </p:sp>
        <p:cxnSp>
          <p:nvCxnSpPr>
            <p:cNvPr id="150" name="Straight Arrow Connector 149"/>
            <p:cNvCxnSpPr/>
            <p:nvPr/>
          </p:nvCxnSpPr>
          <p:spPr>
            <a:xfrm>
              <a:off x="7321136" y="4185560"/>
              <a:ext cx="0" cy="22337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016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882869" y="2775082"/>
            <a:ext cx="7583214" cy="908178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 Finding Sources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69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997" y="2054334"/>
            <a:ext cx="7498080" cy="3265101"/>
          </a:xfrm>
        </p:spPr>
        <p:txBody>
          <a:bodyPr>
            <a:normAutofit fontScale="90000"/>
          </a:bodyPr>
          <a:lstStyle/>
          <a:p>
            <a:r>
              <a:rPr lang="en-US" sz="4400" b="1" dirty="0" smtClean="0"/>
              <a:t/>
            </a:r>
            <a:br>
              <a:rPr lang="en-US" sz="4400" b="1" dirty="0" smtClean="0"/>
            </a:br>
            <a:r>
              <a:rPr lang="en-US" sz="4400" b="1" dirty="0"/>
              <a:t/>
            </a:r>
            <a:br>
              <a:rPr lang="en-US" sz="4400" b="1" dirty="0"/>
            </a:br>
            <a:r>
              <a:rPr lang="en-US" sz="4400" b="1" dirty="0" smtClean="0"/>
              <a:t/>
            </a:r>
            <a:br>
              <a:rPr lang="en-US" sz="4400" b="1" dirty="0" smtClean="0"/>
            </a:br>
            <a:r>
              <a:rPr lang="en-US" sz="4400" b="1" dirty="0"/>
              <a:t/>
            </a:r>
            <a:br>
              <a:rPr lang="en-US" sz="4400" b="1" dirty="0"/>
            </a:br>
            <a:r>
              <a:rPr lang="en-US" sz="4400" b="1" dirty="0" smtClean="0"/>
              <a:t>Melissa’s Question:</a:t>
            </a:r>
            <a:br>
              <a:rPr lang="en-US" sz="4400" b="1" dirty="0" smtClean="0"/>
            </a:br>
            <a:r>
              <a:rPr lang="en-US" sz="4400" b="1" dirty="0"/>
              <a:t/>
            </a:r>
            <a:br>
              <a:rPr lang="en-US" sz="4400" b="1" dirty="0"/>
            </a:br>
            <a:r>
              <a:rPr lang="en-US" sz="4000" dirty="0" smtClean="0">
                <a:effectLst/>
              </a:rPr>
              <a:t>Do </a:t>
            </a:r>
            <a:r>
              <a:rPr lang="en-US" sz="4000" dirty="0">
                <a:effectLst/>
              </a:rPr>
              <a:t>video games contribute to </a:t>
            </a:r>
            <a:r>
              <a:rPr lang="en-US" sz="4000">
                <a:effectLst/>
              </a:rPr>
              <a:t>violent </a:t>
            </a:r>
            <a:r>
              <a:rPr lang="en-US" sz="4000" smtClean="0">
                <a:effectLst/>
              </a:rPr>
              <a:t>behaviour </a:t>
            </a:r>
            <a:r>
              <a:rPr lang="en-US" sz="4000" dirty="0">
                <a:effectLst/>
              </a:rPr>
              <a:t>in </a:t>
            </a:r>
            <a:r>
              <a:rPr lang="en-US" sz="4000">
                <a:effectLst/>
              </a:rPr>
              <a:t>teenagers</a:t>
            </a:r>
            <a:r>
              <a:rPr lang="en-US" sz="4000" smtClean="0">
                <a:effectLst/>
              </a:rPr>
              <a:t>?</a:t>
            </a:r>
            <a:br>
              <a:rPr lang="en-US" sz="4000" smtClean="0">
                <a:effectLst/>
              </a:rPr>
            </a:br>
            <a:r>
              <a:rPr lang="en-US" sz="4000" smtClean="0">
                <a:effectLst/>
              </a:rPr>
              <a:t/>
            </a:r>
            <a:br>
              <a:rPr lang="en-US" sz="4000" smtClean="0">
                <a:effectLst/>
              </a:rPr>
            </a:br>
            <a:r>
              <a:rPr lang="en-US" sz="4000" smtClean="0">
                <a:effectLst/>
              </a:rPr>
              <a:t/>
            </a:r>
            <a:br>
              <a:rPr lang="en-US" sz="4000" smtClean="0">
                <a:effectLst/>
              </a:rPr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 smtClean="0">
                <a:effectLst/>
              </a:rPr>
              <a:t/>
            </a:r>
            <a:br>
              <a:rPr lang="en-US" sz="4000" dirty="0" smtClean="0">
                <a:effectLst/>
              </a:rPr>
            </a:br>
            <a:r>
              <a:rPr lang="en-US" sz="4000" dirty="0">
                <a:effectLst/>
              </a:rPr>
              <a:t/>
            </a:r>
            <a:br>
              <a:rPr lang="en-US" sz="4000" dirty="0">
                <a:effectLst/>
              </a:rPr>
            </a:br>
            <a:r>
              <a:rPr lang="en-US" sz="4000" dirty="0" smtClean="0">
                <a:effectLst/>
              </a:rPr>
              <a:t/>
            </a:r>
            <a:br>
              <a:rPr lang="en-US" sz="4000" dirty="0" smtClean="0">
                <a:effectLst/>
              </a:rPr>
            </a:br>
            <a:r>
              <a:rPr lang="en-US" sz="4000" dirty="0">
                <a:effectLst/>
              </a:rPr>
              <a:t/>
            </a:r>
            <a:br>
              <a:rPr lang="en-US" sz="4000" dirty="0">
                <a:effectLst/>
              </a:rPr>
            </a:br>
            <a:r>
              <a:rPr lang="en-US" sz="4000" dirty="0">
                <a:effectLst/>
              </a:rPr>
              <a:t/>
            </a:r>
            <a:br>
              <a:rPr lang="en-US" sz="4000" dirty="0">
                <a:effectLst/>
              </a:rPr>
            </a:br>
            <a:endParaRPr lang="en-US" sz="4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5104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72610" y="459054"/>
            <a:ext cx="6530866" cy="812669"/>
          </a:xfrm>
          <a:prstGeom prst="rect">
            <a:avLst/>
          </a:prstGeom>
        </p:spPr>
        <p:txBody>
          <a:bodyPr wrap="square" lIns="73289" tIns="36645" rIns="73289" bIns="36645">
            <a:spAutoFit/>
          </a:bodyPr>
          <a:lstStyle/>
          <a:p>
            <a:r>
              <a:rPr lang="en-US" sz="4800" b="1" dirty="0"/>
              <a:t>Search Terms:</a:t>
            </a:r>
          </a:p>
        </p:txBody>
      </p:sp>
      <p:sp>
        <p:nvSpPr>
          <p:cNvPr id="3" name="Rectangle 2"/>
          <p:cNvSpPr/>
          <p:nvPr/>
        </p:nvSpPr>
        <p:spPr>
          <a:xfrm>
            <a:off x="1517432" y="1355229"/>
            <a:ext cx="6160376" cy="1058891"/>
          </a:xfrm>
          <a:prstGeom prst="rect">
            <a:avLst/>
          </a:prstGeom>
        </p:spPr>
        <p:txBody>
          <a:bodyPr wrap="square" lIns="73289" tIns="36645" rIns="73289" bIns="36645">
            <a:spAutoFit/>
          </a:bodyPr>
          <a:lstStyle/>
          <a:p>
            <a:r>
              <a:rPr lang="en-US" sz="3200" dirty="0"/>
              <a:t>words or phrases that tell the computer what to search for.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572610" y="3516292"/>
            <a:ext cx="4575942" cy="2289997"/>
          </a:xfrm>
          <a:prstGeom prst="rect">
            <a:avLst/>
          </a:prstGeom>
        </p:spPr>
        <p:txBody>
          <a:bodyPr wrap="square" lIns="73289" tIns="36645" rIns="73289" bIns="36645">
            <a:spAutoFit/>
          </a:bodyPr>
          <a:lstStyle/>
          <a:p>
            <a:r>
              <a:rPr lang="en-US" sz="4800" dirty="0" smtClean="0"/>
              <a:t>“video games”  </a:t>
            </a:r>
            <a:endParaRPr lang="en-US" sz="4800" dirty="0"/>
          </a:p>
          <a:p>
            <a:r>
              <a:rPr lang="en-US" sz="4800" dirty="0"/>
              <a:t>violence                 </a:t>
            </a:r>
          </a:p>
          <a:p>
            <a:r>
              <a:rPr lang="en-US" sz="4800" dirty="0"/>
              <a:t>teenagers</a:t>
            </a:r>
          </a:p>
        </p:txBody>
      </p:sp>
      <p:sp>
        <p:nvSpPr>
          <p:cNvPr id="7" name="Rectangle 6"/>
          <p:cNvSpPr/>
          <p:nvPr/>
        </p:nvSpPr>
        <p:spPr>
          <a:xfrm>
            <a:off x="1499695" y="2887454"/>
            <a:ext cx="3097925" cy="566448"/>
          </a:xfrm>
          <a:prstGeom prst="rect">
            <a:avLst/>
          </a:prstGeom>
        </p:spPr>
        <p:txBody>
          <a:bodyPr wrap="square" lIns="73289" tIns="36645" rIns="73289" bIns="36645">
            <a:spAutoFit/>
          </a:bodyPr>
          <a:lstStyle/>
          <a:p>
            <a:r>
              <a:rPr lang="en-US" sz="3200" dirty="0"/>
              <a:t>For example:</a:t>
            </a:r>
          </a:p>
        </p:txBody>
      </p:sp>
    </p:spTree>
    <p:extLst>
      <p:ext uri="{BB962C8B-B14F-4D97-AF65-F5344CB8AC3E}">
        <p14:creationId xmlns:p14="http://schemas.microsoft.com/office/powerpoint/2010/main" val="240717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65688" y="459055"/>
            <a:ext cx="7626569" cy="812669"/>
          </a:xfrm>
          <a:prstGeom prst="rect">
            <a:avLst/>
          </a:prstGeom>
        </p:spPr>
        <p:txBody>
          <a:bodyPr wrap="square" lIns="73289" tIns="36645" rIns="73289" bIns="36645">
            <a:spAutoFit/>
          </a:bodyPr>
          <a:lstStyle/>
          <a:p>
            <a:r>
              <a:rPr lang="en-US" sz="4800" b="1" dirty="0"/>
              <a:t>Boolean Operators:</a:t>
            </a:r>
          </a:p>
        </p:txBody>
      </p:sp>
      <p:sp>
        <p:nvSpPr>
          <p:cNvPr id="4" name="Rectangle 3"/>
          <p:cNvSpPr/>
          <p:nvPr/>
        </p:nvSpPr>
        <p:spPr>
          <a:xfrm>
            <a:off x="1365688" y="1358765"/>
            <a:ext cx="7626569" cy="1058891"/>
          </a:xfrm>
          <a:prstGeom prst="rect">
            <a:avLst/>
          </a:prstGeom>
        </p:spPr>
        <p:txBody>
          <a:bodyPr wrap="square" lIns="73289" tIns="36645" rIns="73289" bIns="36645">
            <a:spAutoFit/>
          </a:bodyPr>
          <a:lstStyle/>
          <a:p>
            <a:r>
              <a:rPr lang="en-US" sz="3200" dirty="0"/>
              <a:t>special words that tell the computer how to combine search terms. </a:t>
            </a:r>
          </a:p>
        </p:txBody>
      </p:sp>
      <p:sp>
        <p:nvSpPr>
          <p:cNvPr id="5" name="Rectangle 4"/>
          <p:cNvSpPr/>
          <p:nvPr/>
        </p:nvSpPr>
        <p:spPr>
          <a:xfrm>
            <a:off x="1365686" y="2803628"/>
            <a:ext cx="6053961" cy="566448"/>
          </a:xfrm>
          <a:prstGeom prst="rect">
            <a:avLst/>
          </a:prstGeom>
        </p:spPr>
        <p:txBody>
          <a:bodyPr wrap="square" lIns="73289" tIns="36645" rIns="73289" bIns="36645">
            <a:spAutoFit/>
          </a:bodyPr>
          <a:lstStyle/>
          <a:p>
            <a:r>
              <a:rPr lang="en-US" sz="3200" dirty="0"/>
              <a:t>The Boolean operators are:</a:t>
            </a:r>
          </a:p>
        </p:txBody>
      </p:sp>
      <p:sp>
        <p:nvSpPr>
          <p:cNvPr id="6" name="Rectangle 5"/>
          <p:cNvSpPr/>
          <p:nvPr/>
        </p:nvSpPr>
        <p:spPr>
          <a:xfrm>
            <a:off x="1365687" y="3512060"/>
            <a:ext cx="4197571" cy="2289997"/>
          </a:xfrm>
          <a:prstGeom prst="rect">
            <a:avLst/>
          </a:prstGeom>
        </p:spPr>
        <p:txBody>
          <a:bodyPr wrap="square" lIns="73289" tIns="36645" rIns="73289" bIns="36645">
            <a:spAutoFit/>
          </a:bodyPr>
          <a:lstStyle/>
          <a:p>
            <a:r>
              <a:rPr lang="en-US" sz="7200" dirty="0"/>
              <a:t>AND  </a:t>
            </a:r>
          </a:p>
          <a:p>
            <a:r>
              <a:rPr lang="en-US" sz="7200" dirty="0"/>
              <a:t>OR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11705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12075" y="2437646"/>
            <a:ext cx="552203" cy="976342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title" idx="4294967295"/>
          </p:nvPr>
        </p:nvSpPr>
        <p:spPr>
          <a:xfrm>
            <a:off x="0" y="317500"/>
            <a:ext cx="5551488" cy="1143000"/>
          </a:xfrm>
        </p:spPr>
        <p:txBody>
          <a:bodyPr lIns="73289" tIns="36645" rIns="73289" bIns="36645"/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Boolean Exercise: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09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12075" y="2437646"/>
            <a:ext cx="552203" cy="976342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97875" y="2693452"/>
            <a:ext cx="1674422" cy="812669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4800" dirty="0"/>
              <a:t>AND</a:t>
            </a:r>
          </a:p>
        </p:txBody>
      </p:sp>
      <p:sp>
        <p:nvSpPr>
          <p:cNvPr id="7" name="Rectangle 6"/>
          <p:cNvSpPr/>
          <p:nvPr/>
        </p:nvSpPr>
        <p:spPr>
          <a:xfrm>
            <a:off x="3797413" y="2437644"/>
            <a:ext cx="552203" cy="9763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465189" y="317367"/>
            <a:ext cx="6661861" cy="1143000"/>
          </a:xfrm>
          <a:prstGeom prst="rect">
            <a:avLst/>
          </a:prstGeom>
        </p:spPr>
        <p:txBody>
          <a:bodyPr lIns="73289" tIns="36645" rIns="73289" bIns="36645"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en-US" sz="4800" b="1" dirty="0" smtClean="0">
                <a:solidFill>
                  <a:schemeClr val="tx1"/>
                </a:solidFill>
              </a:rPr>
              <a:t>Boolean Exercise: AND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02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12075" y="2437646"/>
            <a:ext cx="552203" cy="97634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97875" y="2693453"/>
            <a:ext cx="1674422" cy="812669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4800" dirty="0"/>
              <a:t>AND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20791" y="2453076"/>
            <a:ext cx="552203" cy="976342"/>
          </a:xfrm>
          <a:prstGeom prst="rect">
            <a:avLst/>
          </a:prstGeom>
          <a:solidFill>
            <a:srgbClr val="336600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06687" y="2704475"/>
            <a:ext cx="1674422" cy="812669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4800" dirty="0"/>
              <a:t>AND</a:t>
            </a:r>
          </a:p>
        </p:txBody>
      </p:sp>
      <p:sp>
        <p:nvSpPr>
          <p:cNvPr id="9" name="Rectangle 8"/>
          <p:cNvSpPr/>
          <p:nvPr/>
        </p:nvSpPr>
        <p:spPr>
          <a:xfrm>
            <a:off x="3883231" y="2411455"/>
            <a:ext cx="552203" cy="97634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465189" y="317367"/>
            <a:ext cx="6097839" cy="1143000"/>
          </a:xfrm>
          <a:prstGeom prst="rect">
            <a:avLst/>
          </a:prstGeom>
        </p:spPr>
        <p:txBody>
          <a:bodyPr lIns="73289" tIns="36645" rIns="73289" bIns="36645" anchor="ctr">
            <a:normAutofit fontScale="85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en-US" sz="4800" b="1" dirty="0" smtClean="0">
                <a:solidFill>
                  <a:schemeClr val="tx1"/>
                </a:solidFill>
              </a:rPr>
              <a:t>Boolean Exercise: AND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18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12075" y="2437646"/>
            <a:ext cx="552203" cy="976342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465189" y="317367"/>
            <a:ext cx="5550909" cy="1143000"/>
          </a:xfrm>
          <a:prstGeom prst="rect">
            <a:avLst/>
          </a:prstGeom>
        </p:spPr>
        <p:txBody>
          <a:bodyPr lIns="73289" tIns="36645" rIns="73289" bIns="36645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en-US" sz="4800" b="1" smtClean="0">
                <a:solidFill>
                  <a:schemeClr val="tx1"/>
                </a:solidFill>
              </a:rPr>
              <a:t>Boolean Exercise: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77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12075" y="2437646"/>
            <a:ext cx="552203" cy="97634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33501" y="2693450"/>
            <a:ext cx="1104405" cy="812669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4800" dirty="0"/>
              <a:t>OR</a:t>
            </a:r>
          </a:p>
        </p:txBody>
      </p:sp>
      <p:sp>
        <p:nvSpPr>
          <p:cNvPr id="7" name="Rectangle 6"/>
          <p:cNvSpPr/>
          <p:nvPr/>
        </p:nvSpPr>
        <p:spPr>
          <a:xfrm>
            <a:off x="3497375" y="2437645"/>
            <a:ext cx="552203" cy="97634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465189" y="317367"/>
            <a:ext cx="6935327" cy="1143000"/>
          </a:xfrm>
          <a:prstGeom prst="rect">
            <a:avLst/>
          </a:prstGeom>
        </p:spPr>
        <p:txBody>
          <a:bodyPr lIns="73289" tIns="36645" rIns="73289" bIns="36645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en-US" sz="4800" b="1" dirty="0" smtClean="0">
                <a:solidFill>
                  <a:schemeClr val="tx1"/>
                </a:solidFill>
              </a:rPr>
              <a:t>Boolean Exercise: OR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86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12075" y="2437646"/>
            <a:ext cx="552203" cy="97634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164277" y="2693453"/>
            <a:ext cx="1104405" cy="812669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4800" dirty="0"/>
              <a:t>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27764" y="2693452"/>
            <a:ext cx="1104405" cy="812669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4800" dirty="0"/>
              <a:t>OR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98967" y="2446379"/>
            <a:ext cx="552203" cy="976342"/>
          </a:xfrm>
          <a:prstGeom prst="rect">
            <a:avLst/>
          </a:prstGeom>
          <a:solidFill>
            <a:srgbClr val="336600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347356" y="2437646"/>
            <a:ext cx="552203" cy="97634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465189" y="317367"/>
            <a:ext cx="6815686" cy="1143000"/>
          </a:xfrm>
          <a:prstGeom prst="rect">
            <a:avLst/>
          </a:prstGeom>
        </p:spPr>
        <p:txBody>
          <a:bodyPr lIns="73289" tIns="36645" rIns="73289" bIns="36645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en-US" sz="4800" b="1" dirty="0" smtClean="0">
                <a:solidFill>
                  <a:schemeClr val="tx1"/>
                </a:solidFill>
              </a:rPr>
              <a:t>Boolean Exercise: OR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95496" y="1939519"/>
            <a:ext cx="516577" cy="1551333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9600" dirty="0"/>
              <a:t>(</a:t>
            </a:r>
          </a:p>
        </p:txBody>
      </p:sp>
      <p:sp>
        <p:nvSpPr>
          <p:cNvPr id="5" name="Rectangle 4"/>
          <p:cNvSpPr/>
          <p:nvPr/>
        </p:nvSpPr>
        <p:spPr>
          <a:xfrm>
            <a:off x="1612075" y="2437646"/>
            <a:ext cx="552203" cy="97634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164278" y="2750277"/>
            <a:ext cx="1104405" cy="812669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4800" dirty="0"/>
              <a:t>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27764" y="2777441"/>
            <a:ext cx="1104405" cy="812669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4800" dirty="0"/>
              <a:t>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07918" y="1939518"/>
            <a:ext cx="516577" cy="1551333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9600" dirty="0"/>
              <a:t>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98967" y="2446379"/>
            <a:ext cx="552203" cy="976342"/>
          </a:xfrm>
          <a:prstGeom prst="rect">
            <a:avLst/>
          </a:prstGeom>
          <a:solidFill>
            <a:srgbClr val="336600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233056" y="2446379"/>
            <a:ext cx="552203" cy="97634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606145" y="2437646"/>
            <a:ext cx="552203" cy="97634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994413" y="2750276"/>
            <a:ext cx="1545279" cy="812669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4800" dirty="0"/>
              <a:t>AND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465189" y="317367"/>
            <a:ext cx="6516583" cy="1143000"/>
          </a:xfrm>
          <a:prstGeom prst="rect">
            <a:avLst/>
          </a:prstGeom>
        </p:spPr>
        <p:txBody>
          <a:bodyPr lIns="73289" tIns="36645" rIns="73289" bIns="36645"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en-US" sz="4800" b="1" dirty="0" smtClean="0">
                <a:solidFill>
                  <a:schemeClr val="tx1"/>
                </a:solidFill>
              </a:rPr>
              <a:t>Boolean Exercise: AND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53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72610" y="459054"/>
            <a:ext cx="6530866" cy="812669"/>
          </a:xfrm>
          <a:prstGeom prst="rect">
            <a:avLst/>
          </a:prstGeom>
        </p:spPr>
        <p:txBody>
          <a:bodyPr wrap="square" lIns="73289" tIns="36645" rIns="73289" bIns="36645">
            <a:spAutoFit/>
          </a:bodyPr>
          <a:lstStyle/>
          <a:p>
            <a:r>
              <a:rPr lang="en-US" sz="4800" b="1" dirty="0" smtClean="0"/>
              <a:t>Search Terms:</a:t>
            </a:r>
            <a:endParaRPr lang="en-US" sz="4800" b="1" dirty="0"/>
          </a:p>
        </p:txBody>
      </p:sp>
      <p:sp>
        <p:nvSpPr>
          <p:cNvPr id="6" name="Rectangle 5"/>
          <p:cNvSpPr/>
          <p:nvPr/>
        </p:nvSpPr>
        <p:spPr>
          <a:xfrm>
            <a:off x="1714500" y="1719023"/>
            <a:ext cx="4575942" cy="3767324"/>
          </a:xfrm>
          <a:prstGeom prst="rect">
            <a:avLst/>
          </a:prstGeom>
        </p:spPr>
        <p:txBody>
          <a:bodyPr wrap="square" lIns="73289" tIns="36645" rIns="73289" bIns="36645">
            <a:spAutoFit/>
          </a:bodyPr>
          <a:lstStyle/>
          <a:p>
            <a:r>
              <a:rPr lang="en-US" sz="4800" dirty="0" smtClean="0"/>
              <a:t>“video games”  </a:t>
            </a:r>
          </a:p>
          <a:p>
            <a:r>
              <a:rPr lang="en-US" sz="4800" dirty="0" smtClean="0">
                <a:solidFill>
                  <a:schemeClr val="bg2">
                    <a:lumMod val="75000"/>
                  </a:schemeClr>
                </a:solidFill>
              </a:rPr>
              <a:t>AND</a:t>
            </a:r>
            <a:endParaRPr lang="en-US" sz="4800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sz="4800" dirty="0"/>
              <a:t>violence    </a:t>
            </a:r>
            <a:endParaRPr lang="en-US" sz="4800" dirty="0" smtClean="0"/>
          </a:p>
          <a:p>
            <a:r>
              <a:rPr lang="en-US" sz="4800" dirty="0" smtClean="0">
                <a:solidFill>
                  <a:schemeClr val="bg2">
                    <a:lumMod val="75000"/>
                  </a:schemeClr>
                </a:solidFill>
              </a:rPr>
              <a:t>AND</a:t>
            </a:r>
            <a:r>
              <a:rPr lang="en-US" sz="4800" dirty="0" smtClean="0"/>
              <a:t>    </a:t>
            </a:r>
            <a:endParaRPr lang="en-US" sz="4800" dirty="0"/>
          </a:p>
          <a:p>
            <a:r>
              <a:rPr lang="en-US" sz="4800" dirty="0"/>
              <a:t>t</a:t>
            </a:r>
            <a:r>
              <a:rPr lang="en-US" sz="4800" dirty="0" smtClean="0"/>
              <a:t>eenagers</a:t>
            </a:r>
          </a:p>
        </p:txBody>
      </p:sp>
    </p:spTree>
    <p:extLst>
      <p:ext uri="{BB962C8B-B14F-4D97-AF65-F5344CB8AC3E}">
        <p14:creationId xmlns:p14="http://schemas.microsoft.com/office/powerpoint/2010/main" val="387967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768" y="944963"/>
            <a:ext cx="7669375" cy="5484412"/>
          </a:xfrm>
        </p:spPr>
        <p:txBody>
          <a:bodyPr>
            <a:normAutofit/>
          </a:bodyPr>
          <a:lstStyle/>
          <a:p>
            <a:pPr>
              <a:spcBef>
                <a:spcPts val="5400"/>
              </a:spcBef>
              <a:spcAft>
                <a:spcPts val="2400"/>
              </a:spcAft>
            </a:pPr>
            <a:r>
              <a:rPr lang="en-US" sz="3600" dirty="0"/>
              <a:t/>
            </a:r>
            <a:br>
              <a:rPr lang="en-US" sz="3600" dirty="0"/>
            </a:br>
            <a:r>
              <a:rPr lang="en-US" sz="4000" dirty="0">
                <a:hlinkClick r:id="rId3"/>
              </a:rPr>
              <a:t>http://www.tru.ca/library.html</a:t>
            </a:r>
            <a:r>
              <a:rPr lang="en-US" sz="4000" dirty="0" smtClean="0">
                <a:effectLst/>
              </a:rPr>
              <a:t/>
            </a:r>
            <a:br>
              <a:rPr lang="en-US" sz="4000" dirty="0" smtClean="0">
                <a:effectLst/>
              </a:rPr>
            </a:br>
            <a:r>
              <a:rPr lang="en-US" sz="4000" dirty="0">
                <a:effectLst/>
              </a:rPr>
              <a:t/>
            </a:r>
            <a:br>
              <a:rPr lang="en-US" sz="4000" dirty="0">
                <a:effectLst/>
              </a:rPr>
            </a:br>
            <a:r>
              <a:rPr lang="en-US" sz="4000" dirty="0">
                <a:effectLst/>
              </a:rPr>
              <a:t/>
            </a:r>
            <a:br>
              <a:rPr lang="en-US" sz="4000" dirty="0">
                <a:effectLst/>
              </a:rPr>
            </a:br>
            <a:endParaRPr lang="en-US" sz="4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7394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714500" y="2632207"/>
            <a:ext cx="5374433" cy="908178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Citing Sources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891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546099"/>
            <a:ext cx="7781925" cy="543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 Style</a:t>
            </a:r>
          </a:p>
          <a:p>
            <a:pPr>
              <a:spcBef>
                <a:spcPts val="1800"/>
              </a:spcBef>
            </a:pPr>
            <a:r>
              <a:rPr lang="en-US" sz="4000" dirty="0" smtClean="0"/>
              <a:t>A </a:t>
            </a:r>
            <a:r>
              <a:rPr lang="en-US" sz="4000" dirty="0"/>
              <a:t>style of citing sources according to the </a:t>
            </a:r>
            <a:r>
              <a:rPr lang="en-US" sz="4000" i="1" dirty="0"/>
              <a:t>Publication Manual of the </a:t>
            </a:r>
            <a:r>
              <a:rPr lang="en-US" sz="4000" i="1" u="sng" dirty="0"/>
              <a:t>A</a:t>
            </a:r>
            <a:r>
              <a:rPr lang="en-US" sz="4000" i="1" dirty="0"/>
              <a:t>merican </a:t>
            </a:r>
            <a:r>
              <a:rPr lang="en-US" sz="4000" i="1" u="sng" dirty="0"/>
              <a:t>P</a:t>
            </a:r>
            <a:r>
              <a:rPr lang="en-US" sz="4000" i="1" dirty="0"/>
              <a:t>sychological </a:t>
            </a:r>
            <a:r>
              <a:rPr lang="en-US" sz="4000" i="1" u="sng" dirty="0"/>
              <a:t>A</a:t>
            </a:r>
            <a:r>
              <a:rPr lang="en-US" sz="4000" i="1" dirty="0"/>
              <a:t>ssociation</a:t>
            </a:r>
            <a:r>
              <a:rPr lang="en-US" sz="4000" dirty="0"/>
              <a:t>.</a:t>
            </a:r>
            <a:r>
              <a:rPr lang="en-US" sz="3600" dirty="0"/>
              <a:t> 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 smtClean="0"/>
          </a:p>
          <a:p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56433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546100"/>
            <a:ext cx="7781925" cy="7885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Parts of an APA Citation:</a:t>
            </a:r>
          </a:p>
          <a:p>
            <a:pPr marL="914400" indent="-914400">
              <a:lnSpc>
                <a:spcPct val="160000"/>
              </a:lnSpc>
              <a:spcBef>
                <a:spcPts val="2400"/>
              </a:spcBef>
            </a:pPr>
            <a:r>
              <a:rPr lang="en-US" sz="3600" dirty="0"/>
              <a:t>Author, A. </a:t>
            </a:r>
            <a:r>
              <a:rPr lang="en-US" sz="3600" dirty="0" smtClean="0"/>
              <a:t>(Year). Title </a:t>
            </a:r>
            <a:r>
              <a:rPr lang="en-US" sz="3600" dirty="0"/>
              <a:t>of article: Subtitle of article. </a:t>
            </a:r>
            <a:r>
              <a:rPr lang="en-US" sz="3600" i="1" dirty="0"/>
              <a:t>Title of Journal, volume</a:t>
            </a:r>
            <a:r>
              <a:rPr lang="en-US" sz="3600" dirty="0"/>
              <a:t> (issue): page range.  </a:t>
            </a:r>
            <a:r>
              <a:rPr lang="en-US" sz="3600" dirty="0" smtClean="0"/>
              <a:t>doi</a:t>
            </a:r>
            <a:r>
              <a:rPr lang="en-US" sz="3600" dirty="0"/>
              <a:t>: </a:t>
            </a:r>
            <a:r>
              <a:rPr lang="en-US" sz="3600" dirty="0" err="1" smtClean="0"/>
              <a:t>xxxxxxxxxxxxxxxxx</a:t>
            </a:r>
            <a:endParaRPr lang="en-US" sz="3600" dirty="0"/>
          </a:p>
          <a:p>
            <a:pPr indent="-457200">
              <a:lnSpc>
                <a:spcPct val="200000"/>
              </a:lnSpc>
            </a:pPr>
            <a:endParaRPr lang="en-US" sz="3600" dirty="0" smtClean="0"/>
          </a:p>
          <a:p>
            <a:endParaRPr lang="en-US" sz="3600" dirty="0"/>
          </a:p>
          <a:p>
            <a:endParaRPr lang="en-US" sz="3600" dirty="0" smtClean="0"/>
          </a:p>
          <a:p>
            <a:endParaRPr lang="en-US" sz="3600" dirty="0"/>
          </a:p>
          <a:p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61369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798" y="157890"/>
            <a:ext cx="7498080" cy="881860"/>
          </a:xfrm>
        </p:spPr>
        <p:txBody>
          <a:bodyPr>
            <a:normAutofit/>
          </a:bodyPr>
          <a:lstStyle/>
          <a:p>
            <a:r>
              <a:rPr lang="en-US" b="1" dirty="0" smtClean="0"/>
              <a:t>Issues &amp; Volumes:</a:t>
            </a:r>
            <a:endParaRPr lang="en-CA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69938" y="1209228"/>
            <a:ext cx="7423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An </a:t>
            </a:r>
            <a:r>
              <a:rPr lang="en-US" sz="3600" b="1" dirty="0" smtClean="0"/>
              <a:t>issue</a:t>
            </a:r>
            <a:r>
              <a:rPr lang="en-US" sz="3600" dirty="0" smtClean="0"/>
              <a:t> is a single publication of a journal: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55290" y="3058173"/>
            <a:ext cx="76466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pc="-100" dirty="0" smtClean="0"/>
              <a:t>A </a:t>
            </a:r>
            <a:r>
              <a:rPr lang="en-US" sz="3600" b="1" spc="-100" dirty="0" smtClean="0"/>
              <a:t>volume</a:t>
            </a:r>
            <a:r>
              <a:rPr lang="en-US" sz="3600" spc="-100" dirty="0" smtClean="0"/>
              <a:t> is made up of all of the issues that are published in a calendar year: </a:t>
            </a:r>
          </a:p>
          <a:p>
            <a:endParaRPr lang="en-CA" sz="3600" dirty="0"/>
          </a:p>
        </p:txBody>
      </p:sp>
      <p:pic>
        <p:nvPicPr>
          <p:cNvPr id="24" name="Picture 4" descr="http://jenmccleary.com/wp-content/uploads/2011/12/Plant-Scienc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212" y="1955917"/>
            <a:ext cx="547651" cy="90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http://jenmccleary.com/wp-content/uploads/2011/12/Plant-Scienc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039" y="4318736"/>
            <a:ext cx="547651" cy="90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http://jenmccleary.com/wp-content/uploads/2011/12/Plant-Scienc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439" y="4471136"/>
            <a:ext cx="547651" cy="90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http://jenmccleary.com/wp-content/uploads/2011/12/Plant-Scienc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839" y="4623536"/>
            <a:ext cx="547651" cy="90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http://jenmccleary.com/wp-content/uploads/2011/12/Plant-Scienc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239" y="4775936"/>
            <a:ext cx="547651" cy="90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http://jenmccleary.com/wp-content/uploads/2011/12/Plant-Scienc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639" y="4928336"/>
            <a:ext cx="547651" cy="90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http://jenmccleary.com/wp-content/uploads/2011/12/Plant-Scienc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039" y="5080736"/>
            <a:ext cx="547651" cy="90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19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546100"/>
            <a:ext cx="69683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/>
          </a:p>
          <a:p>
            <a:endParaRPr lang="en-US" sz="3600" dirty="0" smtClean="0"/>
          </a:p>
          <a:p>
            <a:endParaRPr lang="en-US" sz="3600" dirty="0"/>
          </a:p>
          <a:p>
            <a:endParaRPr lang="en-US" sz="3600" dirty="0" smtClean="0"/>
          </a:p>
        </p:txBody>
      </p:sp>
      <p:pic>
        <p:nvPicPr>
          <p:cNvPr id="1026" name="Picture 2" descr="C:\Users\MSVENDSEN\AppData\Local\Microsoft\Windows\Temporary Internet Files\Content.Outlook\LEV8XPJJ\photo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654" y="772509"/>
            <a:ext cx="7378262" cy="5533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54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14412" y="403225"/>
            <a:ext cx="800814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 of an APA Citation: </a:t>
            </a:r>
          </a:p>
          <a:p>
            <a:pPr marL="914400" indent="-914400">
              <a:lnSpc>
                <a:spcPct val="160000"/>
              </a:lnSpc>
              <a:spcBef>
                <a:spcPts val="2400"/>
              </a:spcBef>
            </a:pPr>
            <a:r>
              <a:rPr lang="en-US" sz="3000" dirty="0" smtClean="0"/>
              <a:t>Ferguson , C. J. (2011)  Video games and youth violence: A prospective analysis in adolescents.  </a:t>
            </a:r>
            <a:r>
              <a:rPr lang="en-US" sz="3000" i="1" dirty="0" smtClean="0"/>
              <a:t>Journal of Youth and Adolescence, 40 </a:t>
            </a:r>
            <a:r>
              <a:rPr lang="en-US" sz="3000" dirty="0" smtClean="0"/>
              <a:t>(4): 377-381. DOI: 10.1007/s10964-010-9610-x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69476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35855" y="1435673"/>
            <a:ext cx="8008145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Proofread: </a:t>
            </a:r>
            <a:r>
              <a:rPr lang="en-US" sz="4000" i="1" dirty="0" smtClean="0"/>
              <a:t>v.</a:t>
            </a:r>
            <a:r>
              <a:rPr lang="en-US" sz="4000" dirty="0" smtClean="0"/>
              <a:t> </a:t>
            </a:r>
            <a:r>
              <a:rPr lang="en-US" sz="4000" dirty="0"/>
              <a:t>To slowly and carefully read through </a:t>
            </a:r>
            <a:r>
              <a:rPr lang="en-US" sz="4000" dirty="0" smtClean="0"/>
              <a:t>a text </a:t>
            </a:r>
            <a:r>
              <a:rPr lang="en-US" sz="4000" dirty="0"/>
              <a:t>in order to find and correct mistakes.</a:t>
            </a:r>
            <a:endParaRPr lang="en-CA" sz="4000" dirty="0"/>
          </a:p>
          <a:p>
            <a:endParaRPr lang="en-US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600" dirty="0"/>
          </a:p>
          <a:p>
            <a:endParaRPr lang="en-US" sz="3600" dirty="0" smtClean="0"/>
          </a:p>
          <a:p>
            <a:endParaRPr lang="en-US" sz="3600" dirty="0"/>
          </a:p>
          <a:p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23423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35855" y="803818"/>
            <a:ext cx="8008145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kind of mistakes? </a:t>
            </a:r>
            <a:endParaRPr lang="en-US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/>
              <a:t>Punctuation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/>
              <a:t>Capitalization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/>
              <a:t>Italicization</a:t>
            </a:r>
            <a:endParaRPr lang="en-CA" sz="4000" dirty="0"/>
          </a:p>
          <a:p>
            <a:endParaRPr lang="en-US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600" dirty="0" smtClean="0"/>
              <a:t>Also check for things that might have been left out, like DOIs and URLs.</a:t>
            </a:r>
            <a:endParaRPr lang="en-US" sz="3600" dirty="0"/>
          </a:p>
          <a:p>
            <a:endParaRPr lang="en-US" sz="3600" dirty="0" smtClean="0"/>
          </a:p>
          <a:p>
            <a:endParaRPr lang="en-US" sz="3600" dirty="0"/>
          </a:p>
          <a:p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06996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PA in a Nutshe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866" y="411835"/>
            <a:ext cx="2001416" cy="615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36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749300"/>
            <a:ext cx="77819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Exercise: Proofreading APA References</a:t>
            </a:r>
            <a:endParaRPr lang="en-US" sz="3600" dirty="0" smtClean="0"/>
          </a:p>
          <a:p>
            <a:endParaRPr lang="en-US" sz="3600" dirty="0"/>
          </a:p>
          <a:p>
            <a:endParaRPr lang="en-US" sz="3600" dirty="0" smtClean="0"/>
          </a:p>
          <a:p>
            <a:endParaRPr lang="en-US" sz="3600" dirty="0"/>
          </a:p>
          <a:p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10436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0338" y="2632207"/>
            <a:ext cx="8836270" cy="908178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Formatting a Paper in APA Style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7812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546099"/>
            <a:ext cx="7781925" cy="604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 Style</a:t>
            </a:r>
          </a:p>
          <a:p>
            <a:pPr>
              <a:spcBef>
                <a:spcPts val="1800"/>
              </a:spcBef>
            </a:pPr>
            <a:r>
              <a:rPr lang="en-US" sz="4000" dirty="0" smtClean="0"/>
              <a:t>A </a:t>
            </a:r>
            <a:r>
              <a:rPr lang="en-US" sz="4000" dirty="0"/>
              <a:t>style of </a:t>
            </a:r>
            <a:r>
              <a:rPr lang="en-US" sz="4000" dirty="0" smtClean="0"/>
              <a:t>formatting papers and citing </a:t>
            </a:r>
            <a:r>
              <a:rPr lang="en-US" sz="4000" dirty="0"/>
              <a:t>sources according to the </a:t>
            </a:r>
            <a:r>
              <a:rPr lang="en-US" sz="4000" i="1" dirty="0"/>
              <a:t>Publication Manual of the </a:t>
            </a:r>
            <a:r>
              <a:rPr lang="en-US" sz="4000" i="1" u="sng" dirty="0"/>
              <a:t>A</a:t>
            </a:r>
            <a:r>
              <a:rPr lang="en-US" sz="4000" i="1" dirty="0"/>
              <a:t>merican </a:t>
            </a:r>
            <a:r>
              <a:rPr lang="en-US" sz="4000" i="1" u="sng" dirty="0"/>
              <a:t>P</a:t>
            </a:r>
            <a:r>
              <a:rPr lang="en-US" sz="4000" i="1" dirty="0"/>
              <a:t>sychological </a:t>
            </a:r>
            <a:r>
              <a:rPr lang="en-US" sz="4000" i="1" u="sng" dirty="0"/>
              <a:t>A</a:t>
            </a:r>
            <a:r>
              <a:rPr lang="en-US" sz="4000" i="1" dirty="0"/>
              <a:t>ssociation</a:t>
            </a:r>
            <a:r>
              <a:rPr lang="en-US" sz="4000" dirty="0"/>
              <a:t>.</a:t>
            </a:r>
            <a:r>
              <a:rPr lang="en-US" sz="3600" dirty="0"/>
              <a:t> 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 smtClean="0"/>
          </a:p>
          <a:p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10776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546099"/>
            <a:ext cx="778192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1800"/>
              </a:spcBef>
            </a:pPr>
            <a:r>
              <a:rPr lang="en-US" sz="4000" dirty="0" smtClean="0"/>
              <a:t>APA has two parts: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4000" dirty="0" smtClean="0"/>
              <a:t>General formatting of paper 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4000" dirty="0" smtClean="0"/>
              <a:t>Formatting of citations and references. </a:t>
            </a:r>
          </a:p>
          <a:p>
            <a:pPr>
              <a:spcBef>
                <a:spcPts val="1800"/>
              </a:spcBef>
            </a:pP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98323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78170" y="634022"/>
            <a:ext cx="77819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There are a lot of very specific rules for formatting a paper in APA style.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5036" y="2725288"/>
            <a:ext cx="77819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The font </a:t>
            </a:r>
            <a:r>
              <a:rPr lang="en-US" sz="3600" dirty="0"/>
              <a:t>should be 12 pt. New Times Roman </a:t>
            </a:r>
            <a:r>
              <a:rPr lang="en-US" sz="3600"/>
              <a:t>or </a:t>
            </a:r>
            <a:r>
              <a:rPr lang="en-US" sz="3600" smtClean="0"/>
              <a:t>Courier.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0534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8301" y="2747789"/>
            <a:ext cx="69498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b="1" dirty="0"/>
              <a:t>Font</a:t>
            </a:r>
            <a:r>
              <a:rPr lang="en-CA" sz="3600" b="1" dirty="0" smtClean="0"/>
              <a:t>: </a:t>
            </a:r>
            <a:r>
              <a:rPr lang="en-CA" sz="3600" i="1" dirty="0" smtClean="0"/>
              <a:t>n.</a:t>
            </a:r>
            <a:r>
              <a:rPr lang="en-CA" sz="3600" dirty="0" smtClean="0"/>
              <a:t> </a:t>
            </a:r>
            <a:r>
              <a:rPr lang="en-CA" sz="3600" dirty="0"/>
              <a:t>the </a:t>
            </a:r>
            <a:r>
              <a:rPr lang="en-CA" sz="3600" b="1" dirty="0"/>
              <a:t>shape</a:t>
            </a:r>
            <a:r>
              <a:rPr lang="en-CA" sz="3600" dirty="0"/>
              <a:t> and </a:t>
            </a:r>
            <a:r>
              <a:rPr lang="en-CA" sz="3600" b="1" dirty="0"/>
              <a:t>size</a:t>
            </a:r>
            <a:r>
              <a:rPr lang="en-CA" sz="3600" dirty="0"/>
              <a:t> of the text.</a:t>
            </a:r>
          </a:p>
        </p:txBody>
      </p:sp>
    </p:spTree>
    <p:extLst>
      <p:ext uri="{BB962C8B-B14F-4D97-AF65-F5344CB8AC3E}">
        <p14:creationId xmlns:p14="http://schemas.microsoft.com/office/powerpoint/2010/main" val="249209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86962" y="572476"/>
            <a:ext cx="7781925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hape:</a:t>
            </a:r>
            <a:endParaRPr lang="en-US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4800" dirty="0" smtClean="0">
                <a:latin typeface="Segoe UI Semibold" panose="020B0702040204020203" pitchFamily="34" charset="0"/>
                <a:cs typeface="Aharoni" panose="02010803020104030203" pitchFamily="2" charset="-79"/>
              </a:rPr>
              <a:t>Segoe </a:t>
            </a:r>
            <a:r>
              <a:rPr lang="en-US" sz="4800" dirty="0" err="1" smtClean="0">
                <a:latin typeface="Segoe UI Semibold" panose="020B0702040204020203" pitchFamily="34" charset="0"/>
                <a:cs typeface="Aharoni" panose="02010803020104030203" pitchFamily="2" charset="-79"/>
              </a:rPr>
              <a:t>Semibold</a:t>
            </a:r>
            <a:endParaRPr lang="en-US" sz="4800" dirty="0">
              <a:latin typeface="Segoe UI Semibold" panose="020B0702040204020203" pitchFamily="34" charset="0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sz="4800" dirty="0" smtClean="0"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Comic Sans </a:t>
            </a:r>
            <a:endParaRPr lang="en-CA" sz="4800" dirty="0" smtClean="0">
              <a:latin typeface="Comic Sans MS" panose="030F0702030302020204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 Times Roman</a:t>
            </a:r>
          </a:p>
          <a:p>
            <a:pPr>
              <a:lnSpc>
                <a:spcPct val="150000"/>
              </a:lnSpc>
            </a:pPr>
            <a:r>
              <a:rPr lang="en-US" sz="4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Courier</a:t>
            </a:r>
          </a:p>
          <a:p>
            <a:endParaRPr lang="en-US" sz="3600" dirty="0"/>
          </a:p>
          <a:p>
            <a:endParaRPr lang="en-US" sz="3600" dirty="0" smtClean="0"/>
          </a:p>
          <a:p>
            <a:endParaRPr lang="en-US" sz="3600" dirty="0"/>
          </a:p>
          <a:p>
            <a:endParaRPr lang="en-CA" sz="3600" dirty="0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6219326" y="4577354"/>
            <a:ext cx="680280" cy="0"/>
          </a:xfrm>
          <a:prstGeom prst="straightConnector1">
            <a:avLst/>
          </a:prstGeom>
          <a:ln w="539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3959090" y="5694953"/>
            <a:ext cx="680280" cy="0"/>
          </a:xfrm>
          <a:prstGeom prst="straightConnector1">
            <a:avLst/>
          </a:prstGeom>
          <a:ln w="539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533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6624" y="607645"/>
            <a:ext cx="778192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Size: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 pt. New Times Roman</a:t>
            </a:r>
          </a:p>
          <a:p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pt. New Times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Roman</a:t>
            </a:r>
          </a:p>
          <a:p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 pt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New Times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Roman</a:t>
            </a:r>
          </a:p>
          <a:p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pt. New Times Roman</a:t>
            </a:r>
          </a:p>
          <a:p>
            <a:endParaRPr lang="en-US" sz="3600" dirty="0"/>
          </a:p>
          <a:p>
            <a:endParaRPr lang="en-CA" sz="3600" dirty="0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2943090" y="5297020"/>
            <a:ext cx="680280" cy="0"/>
          </a:xfrm>
          <a:prstGeom prst="straightConnector1">
            <a:avLst/>
          </a:prstGeom>
          <a:ln w="539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046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78170" y="634022"/>
            <a:ext cx="735623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CA" sz="3600" dirty="0"/>
              <a:t>The entire paper should be double </a:t>
            </a:r>
            <a:r>
              <a:rPr lang="en-CA" sz="3600" dirty="0" smtClean="0"/>
              <a:t>spaced.</a:t>
            </a: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>
              <a:lnSpc>
                <a:spcPct val="180000"/>
              </a:lnSpc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text is double spaced, which means that there is text on every second line,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leav-ing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lot of space between the lines.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2809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78170" y="634022"/>
            <a:ext cx="77819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CA" sz="3600" dirty="0" smtClean="0"/>
              <a:t>All </a:t>
            </a:r>
            <a:r>
              <a:rPr lang="en-CA" sz="3600" dirty="0"/>
              <a:t>four margins should be set </a:t>
            </a:r>
            <a:r>
              <a:rPr lang="en-CA" sz="3600" dirty="0" smtClean="0"/>
              <a:t>to </a:t>
            </a:r>
            <a:r>
              <a:rPr lang="en-CA" sz="3600" dirty="0"/>
              <a:t>1 inch (2.5cm</a:t>
            </a:r>
            <a:r>
              <a:rPr lang="en-CA" sz="3600" dirty="0" smtClean="0"/>
              <a:t>).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" t="780" r="2724" b="1201"/>
          <a:stretch/>
        </p:blipFill>
        <p:spPr bwMode="auto">
          <a:xfrm>
            <a:off x="3551561" y="2424723"/>
            <a:ext cx="2633097" cy="34307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26" name="Straight Arrow Connector 25"/>
          <p:cNvCxnSpPr/>
          <p:nvPr/>
        </p:nvCxnSpPr>
        <p:spPr>
          <a:xfrm flipH="1">
            <a:off x="6109623" y="4238687"/>
            <a:ext cx="680280" cy="0"/>
          </a:xfrm>
          <a:prstGeom prst="straightConnector1">
            <a:avLst/>
          </a:prstGeom>
          <a:ln w="539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961399" y="4238687"/>
            <a:ext cx="637881" cy="0"/>
          </a:xfrm>
          <a:prstGeom prst="straightConnector1">
            <a:avLst/>
          </a:prstGeom>
          <a:ln w="539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868110" y="1897683"/>
            <a:ext cx="0" cy="562528"/>
          </a:xfrm>
          <a:prstGeom prst="straightConnector1">
            <a:avLst/>
          </a:prstGeom>
          <a:ln w="539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4868110" y="5786072"/>
            <a:ext cx="0" cy="560133"/>
          </a:xfrm>
          <a:prstGeom prst="straightConnector1">
            <a:avLst/>
          </a:prstGeom>
          <a:ln w="539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25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78169" y="634022"/>
            <a:ext cx="77819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The pages should be numbered with Arabic </a:t>
            </a:r>
            <a:r>
              <a:rPr lang="en-US" sz="3600" dirty="0" smtClean="0"/>
              <a:t>numerals in the top right corner. </a:t>
            </a:r>
            <a:endParaRPr lang="en-US" sz="3600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" b="14175"/>
          <a:stretch/>
        </p:blipFill>
        <p:spPr bwMode="auto">
          <a:xfrm>
            <a:off x="1012587" y="2748505"/>
            <a:ext cx="7732256" cy="4177861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Straight Arrow Connector 16"/>
          <p:cNvCxnSpPr/>
          <p:nvPr/>
        </p:nvCxnSpPr>
        <p:spPr>
          <a:xfrm flipH="1">
            <a:off x="7595167" y="2306885"/>
            <a:ext cx="574613" cy="883239"/>
          </a:xfrm>
          <a:prstGeom prst="straightConnector1">
            <a:avLst/>
          </a:prstGeom>
          <a:ln w="539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116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78170" y="634022"/>
            <a:ext cx="7781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CA" sz="3600" dirty="0" smtClean="0"/>
              <a:t>There </a:t>
            </a:r>
            <a:r>
              <a:rPr lang="en-CA" sz="3600" dirty="0"/>
              <a:t>should be a title page</a:t>
            </a:r>
            <a:r>
              <a:rPr lang="en-CA" sz="3600" dirty="0" smtClean="0"/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" b="505"/>
          <a:stretch/>
        </p:blipFill>
        <p:spPr bwMode="auto">
          <a:xfrm>
            <a:off x="3084631" y="1694430"/>
            <a:ext cx="3553235" cy="45942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00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78169" y="351390"/>
            <a:ext cx="77819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CA" sz="3600" dirty="0" smtClean="0"/>
              <a:t>The title of the paper should </a:t>
            </a:r>
            <a:r>
              <a:rPr lang="en-CA" sz="3600" dirty="0"/>
              <a:t>be </a:t>
            </a:r>
            <a:r>
              <a:rPr lang="en-CA" sz="3600" dirty="0" smtClean="0"/>
              <a:t>centred in the top half of the </a:t>
            </a:r>
            <a:r>
              <a:rPr lang="en-CA" sz="3600" dirty="0"/>
              <a:t>title page</a:t>
            </a:r>
            <a:r>
              <a:rPr lang="en-CA" sz="3600" dirty="0" smtClean="0"/>
              <a:t>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73"/>
          <a:stretch/>
        </p:blipFill>
        <p:spPr bwMode="auto">
          <a:xfrm>
            <a:off x="1518478" y="2291500"/>
            <a:ext cx="7101306" cy="4566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>
            <a:off x="6812102" y="3606317"/>
            <a:ext cx="574613" cy="883239"/>
          </a:xfrm>
          <a:prstGeom prst="straightConnector1">
            <a:avLst/>
          </a:prstGeom>
          <a:ln w="539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157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78170" y="634022"/>
            <a:ext cx="77819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CA" sz="3600" dirty="0" smtClean="0"/>
              <a:t>The </a:t>
            </a:r>
            <a:r>
              <a:rPr lang="en-CA" sz="3600" dirty="0"/>
              <a:t>title </a:t>
            </a:r>
            <a:r>
              <a:rPr lang="en-CA" sz="3600" dirty="0" smtClean="0"/>
              <a:t>should have a running head.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1237" b="28092"/>
          <a:stretch/>
        </p:blipFill>
        <p:spPr bwMode="auto">
          <a:xfrm>
            <a:off x="1378409" y="2302265"/>
            <a:ext cx="7765591" cy="4555736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>
            <a:off x="6812103" y="1860645"/>
            <a:ext cx="574613" cy="883239"/>
          </a:xfrm>
          <a:prstGeom prst="straightConnector1">
            <a:avLst/>
          </a:prstGeom>
          <a:ln w="539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38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78170" y="339554"/>
            <a:ext cx="77819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The running head on the rest of the pages should be different from the running head on the title page</a:t>
            </a:r>
            <a:endParaRPr lang="en-US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26" b="47113"/>
          <a:stretch/>
        </p:blipFill>
        <p:spPr bwMode="auto">
          <a:xfrm>
            <a:off x="1406084" y="3056056"/>
            <a:ext cx="7737916" cy="38019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>
            <a:off x="7080729" y="3293534"/>
            <a:ext cx="886405" cy="557021"/>
          </a:xfrm>
          <a:prstGeom prst="straightConnector1">
            <a:avLst/>
          </a:prstGeom>
          <a:ln w="539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955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78170" y="634022"/>
            <a:ext cx="778192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The title should be repeated at the top of the first page.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92"/>
          <a:stretch/>
        </p:blipFill>
        <p:spPr bwMode="auto">
          <a:xfrm>
            <a:off x="1253067" y="2094908"/>
            <a:ext cx="7628466" cy="47630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>
            <a:off x="7166868" y="2260600"/>
            <a:ext cx="715599" cy="717546"/>
          </a:xfrm>
          <a:prstGeom prst="straightConnector1">
            <a:avLst/>
          </a:prstGeom>
          <a:ln w="539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26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78169" y="964223"/>
            <a:ext cx="7781925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We can set all this stuff up in a Word Document…</a:t>
            </a:r>
          </a:p>
          <a:p>
            <a:endParaRPr lang="en-US" sz="3600" dirty="0"/>
          </a:p>
          <a:p>
            <a:endParaRPr lang="en-US" sz="3600" dirty="0" smtClean="0"/>
          </a:p>
          <a:p>
            <a:r>
              <a:rPr lang="en-US" sz="3600" dirty="0" smtClean="0"/>
              <a:t>Or we can use a ready made template.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5586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78169" y="1057356"/>
            <a:ext cx="77819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b="1" dirty="0"/>
              <a:t>Template: </a:t>
            </a:r>
            <a:r>
              <a:rPr lang="en-CA" sz="3600" i="1" dirty="0" smtClean="0"/>
              <a:t>n.</a:t>
            </a:r>
            <a:r>
              <a:rPr lang="en-CA" sz="3600" dirty="0" smtClean="0"/>
              <a:t> a </a:t>
            </a:r>
            <a:r>
              <a:rPr lang="en-CA" sz="3600" dirty="0"/>
              <a:t>computer file with the defaults set to create a certain type of document, such as a paper formatted in APA style</a:t>
            </a:r>
            <a:r>
              <a:rPr lang="en-CA" sz="3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174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78170" y="921889"/>
            <a:ext cx="778192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b="1" dirty="0" smtClean="0"/>
              <a:t>Default</a:t>
            </a:r>
            <a:r>
              <a:rPr lang="en-CA" sz="3600" b="1" dirty="0"/>
              <a:t>: </a:t>
            </a:r>
            <a:r>
              <a:rPr lang="en-CA" sz="3600" i="1" dirty="0" smtClean="0"/>
              <a:t>n.</a:t>
            </a:r>
            <a:r>
              <a:rPr lang="en-CA" sz="3600" dirty="0" smtClean="0"/>
              <a:t> what </a:t>
            </a:r>
            <a:r>
              <a:rPr lang="en-CA" sz="3600" dirty="0"/>
              <a:t>happens automatically if a feature is not changed.</a:t>
            </a:r>
          </a:p>
          <a:p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9871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Custom 2">
      <a:dk1>
        <a:sysClr val="windowText" lastClr="000000"/>
      </a:dk1>
      <a:lt1>
        <a:sysClr val="window" lastClr="FFFFFF"/>
      </a:lt1>
      <a:dk2>
        <a:srgbClr val="000000"/>
      </a:dk2>
      <a:lt2>
        <a:srgbClr val="AA97D9"/>
      </a:lt2>
      <a:accent1>
        <a:srgbClr val="7253C0"/>
      </a:accent1>
      <a:accent2>
        <a:srgbClr val="FEB80A"/>
      </a:accent2>
      <a:accent3>
        <a:srgbClr val="C32D2E"/>
      </a:accent3>
      <a:accent4>
        <a:srgbClr val="84AA33"/>
      </a:accent4>
      <a:accent5>
        <a:srgbClr val="000000"/>
      </a:accent5>
      <a:accent6>
        <a:srgbClr val="475A8D"/>
      </a:accent6>
      <a:hlink>
        <a:srgbClr val="493186"/>
      </a:hlink>
      <a:folHlink>
        <a:srgbClr val="AA8A14"/>
      </a:folHlink>
    </a:clrScheme>
    <a:fontScheme name="Custom 5">
      <a:majorFont>
        <a:latin typeface="Arial Rounded MT Bold"/>
        <a:ea typeface=""/>
        <a:cs typeface=""/>
      </a:majorFont>
      <a:minorFont>
        <a:latin typeface="Arial Rounded MT Bold"/>
        <a:ea typeface=""/>
        <a:cs typeface="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7426</TotalTime>
  <Words>1928</Words>
  <Application>Microsoft Office PowerPoint</Application>
  <PresentationFormat>On-screen Show (4:3)</PresentationFormat>
  <Paragraphs>365</Paragraphs>
  <Slides>87</Slides>
  <Notes>15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88" baseType="lpstr">
      <vt:lpstr>Solstice</vt:lpstr>
      <vt:lpstr>ESAL 0580 Library Instruction Session Melissa Svendsen</vt:lpstr>
      <vt:lpstr>Learning Objectives</vt:lpstr>
      <vt:lpstr>PowerPoint Presentation</vt:lpstr>
      <vt:lpstr>Glossary of Library Terms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Video: Research as a Conversation</vt:lpstr>
      <vt:lpstr>What kind of resources does the library have</vt:lpstr>
      <vt:lpstr>PowerPoint Presentation</vt:lpstr>
      <vt:lpstr>PowerPoint Presentation</vt:lpstr>
      <vt:lpstr>PowerPoint Presentation</vt:lpstr>
      <vt:lpstr>PowerPoint Presentation</vt:lpstr>
      <vt:lpstr>Online Resources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Exercise:</vt:lpstr>
      <vt:lpstr>PowerPoint Presentation</vt:lpstr>
      <vt:lpstr>PowerPoint Presentation</vt:lpstr>
      <vt:lpstr>PowerPoint Presentation</vt:lpstr>
      <vt:lpstr>PowerPoint Presentation</vt:lpstr>
      <vt:lpstr>Exercise:</vt:lpstr>
      <vt:lpstr>PowerPoint Presentation</vt:lpstr>
      <vt:lpstr>PowerPoint Presentation</vt:lpstr>
      <vt:lpstr>    Melissa’s Question:  Do video games contribute to violent behaviour in teenagers?         </vt:lpstr>
      <vt:lpstr>PowerPoint Presentation</vt:lpstr>
      <vt:lpstr>PowerPoint Presentation</vt:lpstr>
      <vt:lpstr>Boolean Exercise: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http://www.tru.ca/library.html   </vt:lpstr>
      <vt:lpstr>PowerPoint Presentation</vt:lpstr>
      <vt:lpstr>PowerPoint Presentation</vt:lpstr>
      <vt:lpstr>PowerPoint Presentation</vt:lpstr>
      <vt:lpstr>Issues &amp; Volumes: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Thompson Rivers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ESAL 0580: Library Instruction Session Melissa Svendsen, MA, MSLIS</dc:title>
  <dc:creator>Melissa Svendsen</dc:creator>
  <cp:lastModifiedBy>Melissa</cp:lastModifiedBy>
  <cp:revision>201</cp:revision>
  <dcterms:created xsi:type="dcterms:W3CDTF">2014-09-19T20:40:12Z</dcterms:created>
  <dcterms:modified xsi:type="dcterms:W3CDTF">2015-05-03T21:16:12Z</dcterms:modified>
</cp:coreProperties>
</file>