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73" r:id="rId4"/>
    <p:sldId id="274" r:id="rId5"/>
    <p:sldId id="258" r:id="rId6"/>
    <p:sldId id="259" r:id="rId7"/>
    <p:sldId id="261" r:id="rId8"/>
    <p:sldId id="268" r:id="rId9"/>
    <p:sldId id="270" r:id="rId10"/>
    <p:sldId id="267" r:id="rId11"/>
    <p:sldId id="269" r:id="rId12"/>
    <p:sldId id="276" r:id="rId13"/>
    <p:sldId id="272" r:id="rId14"/>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1297" autoAdjust="0"/>
  </p:normalViewPr>
  <p:slideViewPr>
    <p:cSldViewPr showGuides="1">
      <p:cViewPr>
        <p:scale>
          <a:sx n="80" d="100"/>
          <a:sy n="80" d="100"/>
        </p:scale>
        <p:origin x="-725"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1" d="100"/>
          <a:sy n="61" d="100"/>
        </p:scale>
        <p:origin x="-2592" y="-77"/>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elissa\Documents\2014\Research\Research%20July%203.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elissa\Documents\2014\Research\Research%20July%203.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elissa\Documents\2014\Research\Research%20July%203.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elissa\Documents\2014\Research\Research%20July%20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163834783809921E-2"/>
          <c:y val="1.8086516963157384E-2"/>
          <c:w val="0.9177659897775936"/>
          <c:h val="0.83199533391659375"/>
        </c:manualLayout>
      </c:layout>
      <c:barChart>
        <c:barDir val="col"/>
        <c:grouping val="clustered"/>
        <c:varyColors val="0"/>
        <c:ser>
          <c:idx val="0"/>
          <c:order val="0"/>
          <c:invertIfNegative val="0"/>
          <c:dLbls>
            <c:dLbl>
              <c:idx val="0"/>
              <c:spPr/>
              <c:txPr>
                <a:bodyPr/>
                <a:lstStyle/>
                <a:p>
                  <a:pPr>
                    <a:defRPr sz="3200" b="1"/>
                  </a:pPr>
                  <a:endParaRPr lang="en-US"/>
                </a:p>
              </c:txPr>
              <c:dLblPos val="outEnd"/>
              <c:showLegendKey val="0"/>
              <c:showVal val="1"/>
              <c:showCatName val="0"/>
              <c:showSerName val="0"/>
              <c:showPercent val="0"/>
              <c:showBubbleSize val="0"/>
            </c:dLbl>
            <c:txPr>
              <a:bodyPr/>
              <a:lstStyle/>
              <a:p>
                <a:pPr>
                  <a:defRPr sz="2800" b="1"/>
                </a:pPr>
                <a:endParaRPr lang="en-US"/>
              </a:p>
            </c:txPr>
            <c:dLblPos val="outEnd"/>
            <c:showLegendKey val="0"/>
            <c:showVal val="1"/>
            <c:showCatName val="0"/>
            <c:showSerName val="0"/>
            <c:showPercent val="0"/>
            <c:showBubbleSize val="0"/>
            <c:showLeaderLines val="0"/>
          </c:dLbls>
          <c:cat>
            <c:strRef>
              <c:f>Sheet2!$E$1:$G$1</c:f>
              <c:strCache>
                <c:ptCount val="3"/>
                <c:pt idx="0">
                  <c:v>Library Staff
(n=12)</c:v>
                </c:pt>
                <c:pt idx="1">
                  <c:v>L1 Students
(n=26)</c:v>
                </c:pt>
                <c:pt idx="2">
                  <c:v>L2 Students
(n=22)</c:v>
                </c:pt>
              </c:strCache>
            </c:strRef>
          </c:cat>
          <c:val>
            <c:numRef>
              <c:f>Sheet2!$E$2:$G$2</c:f>
              <c:numCache>
                <c:formatCode>0</c:formatCode>
                <c:ptCount val="3"/>
                <c:pt idx="0">
                  <c:v>283.50347222222223</c:v>
                </c:pt>
                <c:pt idx="1">
                  <c:v>368</c:v>
                </c:pt>
                <c:pt idx="2">
                  <c:v>460</c:v>
                </c:pt>
              </c:numCache>
            </c:numRef>
          </c:val>
        </c:ser>
        <c:dLbls>
          <c:showLegendKey val="0"/>
          <c:showVal val="0"/>
          <c:showCatName val="0"/>
          <c:showSerName val="0"/>
          <c:showPercent val="0"/>
          <c:showBubbleSize val="0"/>
        </c:dLbls>
        <c:gapWidth val="150"/>
        <c:axId val="40082432"/>
        <c:axId val="40084224"/>
      </c:barChart>
      <c:catAx>
        <c:axId val="40082432"/>
        <c:scaling>
          <c:orientation val="minMax"/>
        </c:scaling>
        <c:delete val="0"/>
        <c:axPos val="b"/>
        <c:majorTickMark val="out"/>
        <c:minorTickMark val="none"/>
        <c:tickLblPos val="nextTo"/>
        <c:txPr>
          <a:bodyPr/>
          <a:lstStyle/>
          <a:p>
            <a:pPr>
              <a:defRPr sz="2000" b="1"/>
            </a:pPr>
            <a:endParaRPr lang="en-US"/>
          </a:p>
        </c:txPr>
        <c:crossAx val="40084224"/>
        <c:crosses val="autoZero"/>
        <c:auto val="1"/>
        <c:lblAlgn val="ctr"/>
        <c:lblOffset val="100"/>
        <c:noMultiLvlLbl val="0"/>
      </c:catAx>
      <c:valAx>
        <c:axId val="40084224"/>
        <c:scaling>
          <c:orientation val="minMax"/>
        </c:scaling>
        <c:delete val="0"/>
        <c:axPos val="l"/>
        <c:majorGridlines/>
        <c:numFmt formatCode="0" sourceLinked="1"/>
        <c:majorTickMark val="out"/>
        <c:minorTickMark val="none"/>
        <c:tickLblPos val="nextTo"/>
        <c:txPr>
          <a:bodyPr/>
          <a:lstStyle/>
          <a:p>
            <a:pPr>
              <a:defRPr sz="1200" b="1"/>
            </a:pPr>
            <a:endParaRPr lang="en-US"/>
          </a:p>
        </c:txPr>
        <c:crossAx val="4008243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Sheet2!$A$1</c:f>
              <c:strCache>
                <c:ptCount val="1"/>
                <c:pt idx="0">
                  <c:v>Library Staff</c:v>
                </c:pt>
              </c:strCache>
            </c:strRef>
          </c:tx>
          <c:spPr>
            <a:ln>
              <a:noFill/>
            </a:ln>
          </c:spPr>
          <c:marker>
            <c:symbol val="square"/>
            <c:size val="8"/>
          </c:marker>
          <c:val>
            <c:numRef>
              <c:f>Sheet2!$A$2:$A$27</c:f>
              <c:numCache>
                <c:formatCode>0</c:formatCode>
                <c:ptCount val="26"/>
                <c:pt idx="0">
                  <c:v>168</c:v>
                </c:pt>
                <c:pt idx="1">
                  <c:v>213</c:v>
                </c:pt>
                <c:pt idx="2">
                  <c:v>220</c:v>
                </c:pt>
                <c:pt idx="3">
                  <c:v>251.04166666666669</c:v>
                </c:pt>
                <c:pt idx="4">
                  <c:v>265</c:v>
                </c:pt>
                <c:pt idx="5">
                  <c:v>286</c:v>
                </c:pt>
                <c:pt idx="6">
                  <c:v>291.66666666666669</c:v>
                </c:pt>
                <c:pt idx="7">
                  <c:v>297.91666666666669</c:v>
                </c:pt>
                <c:pt idx="8">
                  <c:v>310.41666666666669</c:v>
                </c:pt>
                <c:pt idx="9">
                  <c:v>348.95833333333337</c:v>
                </c:pt>
                <c:pt idx="10">
                  <c:v>349</c:v>
                </c:pt>
                <c:pt idx="11">
                  <c:v>401.04166666666669</c:v>
                </c:pt>
              </c:numCache>
            </c:numRef>
          </c:val>
          <c:smooth val="0"/>
        </c:ser>
        <c:ser>
          <c:idx val="1"/>
          <c:order val="1"/>
          <c:tx>
            <c:strRef>
              <c:f>Sheet2!$B$1</c:f>
              <c:strCache>
                <c:ptCount val="1"/>
                <c:pt idx="0">
                  <c:v>L1 Students</c:v>
                </c:pt>
              </c:strCache>
            </c:strRef>
          </c:tx>
          <c:spPr>
            <a:ln>
              <a:noFill/>
            </a:ln>
          </c:spPr>
          <c:marker>
            <c:symbol val="square"/>
            <c:size val="8"/>
          </c:marker>
          <c:val>
            <c:numRef>
              <c:f>Sheet2!$B$2:$B$27</c:f>
              <c:numCache>
                <c:formatCode>0</c:formatCode>
                <c:ptCount val="26"/>
                <c:pt idx="0">
                  <c:v>225</c:v>
                </c:pt>
                <c:pt idx="1">
                  <c:v>234</c:v>
                </c:pt>
                <c:pt idx="2">
                  <c:v>238</c:v>
                </c:pt>
                <c:pt idx="3">
                  <c:v>239</c:v>
                </c:pt>
                <c:pt idx="4">
                  <c:v>259.375</c:v>
                </c:pt>
                <c:pt idx="5">
                  <c:v>278</c:v>
                </c:pt>
                <c:pt idx="6">
                  <c:v>285</c:v>
                </c:pt>
                <c:pt idx="7">
                  <c:v>300</c:v>
                </c:pt>
                <c:pt idx="8">
                  <c:v>304.3478260869565</c:v>
                </c:pt>
                <c:pt idx="9">
                  <c:v>309</c:v>
                </c:pt>
                <c:pt idx="10">
                  <c:v>309.375</c:v>
                </c:pt>
                <c:pt idx="11">
                  <c:v>311</c:v>
                </c:pt>
                <c:pt idx="12">
                  <c:v>320</c:v>
                </c:pt>
                <c:pt idx="13">
                  <c:v>326</c:v>
                </c:pt>
                <c:pt idx="14">
                  <c:v>335.41666666666669</c:v>
                </c:pt>
                <c:pt idx="15">
                  <c:v>362</c:v>
                </c:pt>
                <c:pt idx="16">
                  <c:v>371.73913043478257</c:v>
                </c:pt>
                <c:pt idx="17">
                  <c:v>378.26086956521738</c:v>
                </c:pt>
                <c:pt idx="18">
                  <c:v>384</c:v>
                </c:pt>
                <c:pt idx="19">
                  <c:v>386</c:v>
                </c:pt>
                <c:pt idx="20">
                  <c:v>447</c:v>
                </c:pt>
                <c:pt idx="21">
                  <c:v>494.79166666666669</c:v>
                </c:pt>
                <c:pt idx="22">
                  <c:v>505.20833333333337</c:v>
                </c:pt>
                <c:pt idx="23">
                  <c:v>570.6521739130435</c:v>
                </c:pt>
                <c:pt idx="24">
                  <c:v>668.47826086956513</c:v>
                </c:pt>
                <c:pt idx="25">
                  <c:v>725</c:v>
                </c:pt>
              </c:numCache>
            </c:numRef>
          </c:val>
          <c:smooth val="0"/>
        </c:ser>
        <c:ser>
          <c:idx val="2"/>
          <c:order val="2"/>
          <c:tx>
            <c:strRef>
              <c:f>Sheet2!$C$1</c:f>
              <c:strCache>
                <c:ptCount val="1"/>
                <c:pt idx="0">
                  <c:v>L2 Students</c:v>
                </c:pt>
              </c:strCache>
            </c:strRef>
          </c:tx>
          <c:spPr>
            <a:ln>
              <a:noFill/>
            </a:ln>
          </c:spPr>
          <c:marker>
            <c:symbol val="square"/>
            <c:size val="8"/>
          </c:marker>
          <c:val>
            <c:numRef>
              <c:f>Sheet2!$C$2:$C$27</c:f>
              <c:numCache>
                <c:formatCode>0</c:formatCode>
                <c:ptCount val="26"/>
                <c:pt idx="0">
                  <c:v>193.47826086956522</c:v>
                </c:pt>
                <c:pt idx="1">
                  <c:v>219</c:v>
                </c:pt>
                <c:pt idx="2">
                  <c:v>277.17391304347825</c:v>
                </c:pt>
                <c:pt idx="3">
                  <c:v>297</c:v>
                </c:pt>
                <c:pt idx="4">
                  <c:v>298</c:v>
                </c:pt>
                <c:pt idx="5">
                  <c:v>320</c:v>
                </c:pt>
                <c:pt idx="6">
                  <c:v>331.52173913043475</c:v>
                </c:pt>
                <c:pt idx="7">
                  <c:v>337.5</c:v>
                </c:pt>
                <c:pt idx="8">
                  <c:v>339.13043478260869</c:v>
                </c:pt>
                <c:pt idx="9">
                  <c:v>373</c:v>
                </c:pt>
                <c:pt idx="10">
                  <c:v>418.18181818181819</c:v>
                </c:pt>
                <c:pt idx="11">
                  <c:v>447.82608695652169</c:v>
                </c:pt>
                <c:pt idx="12">
                  <c:v>496.73913043478257</c:v>
                </c:pt>
                <c:pt idx="13">
                  <c:v>512.5</c:v>
                </c:pt>
                <c:pt idx="14">
                  <c:v>518.18181818181813</c:v>
                </c:pt>
                <c:pt idx="15">
                  <c:v>559.52380952380952</c:v>
                </c:pt>
                <c:pt idx="16">
                  <c:v>566</c:v>
                </c:pt>
                <c:pt idx="17">
                  <c:v>605</c:v>
                </c:pt>
                <c:pt idx="18">
                  <c:v>616</c:v>
                </c:pt>
                <c:pt idx="19">
                  <c:v>700</c:v>
                </c:pt>
                <c:pt idx="20">
                  <c:v>720.4545454545455</c:v>
                </c:pt>
                <c:pt idx="21">
                  <c:v>977</c:v>
                </c:pt>
              </c:numCache>
            </c:numRef>
          </c:val>
          <c:smooth val="0"/>
        </c:ser>
        <c:dLbls>
          <c:showLegendKey val="0"/>
          <c:showVal val="0"/>
          <c:showCatName val="0"/>
          <c:showSerName val="0"/>
          <c:showPercent val="0"/>
          <c:showBubbleSize val="0"/>
        </c:dLbls>
        <c:marker val="1"/>
        <c:smooth val="0"/>
        <c:axId val="42154240"/>
        <c:axId val="42156032"/>
      </c:lineChart>
      <c:catAx>
        <c:axId val="42154240"/>
        <c:scaling>
          <c:orientation val="minMax"/>
        </c:scaling>
        <c:delete val="0"/>
        <c:axPos val="b"/>
        <c:majorTickMark val="out"/>
        <c:minorTickMark val="none"/>
        <c:tickLblPos val="nextTo"/>
        <c:crossAx val="42156032"/>
        <c:crosses val="autoZero"/>
        <c:auto val="1"/>
        <c:lblAlgn val="ctr"/>
        <c:lblOffset val="100"/>
        <c:noMultiLvlLbl val="0"/>
      </c:catAx>
      <c:valAx>
        <c:axId val="42156032"/>
        <c:scaling>
          <c:orientation val="minMax"/>
          <c:max val="1000"/>
        </c:scaling>
        <c:delete val="0"/>
        <c:axPos val="l"/>
        <c:majorGridlines/>
        <c:numFmt formatCode="0" sourceLinked="1"/>
        <c:majorTickMark val="out"/>
        <c:minorTickMark val="none"/>
        <c:tickLblPos val="nextTo"/>
        <c:crossAx val="42154240"/>
        <c:crosses val="autoZero"/>
        <c:crossBetween val="between"/>
      </c:valAx>
    </c:plotArea>
    <c:legend>
      <c:legendPos val="b"/>
      <c:overlay val="0"/>
      <c:txPr>
        <a:bodyPr/>
        <a:lstStyle/>
        <a:p>
          <a:pPr>
            <a:defRPr sz="2400" b="1"/>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Lbls>
            <c:txPr>
              <a:bodyPr/>
              <a:lstStyle/>
              <a:p>
                <a:pPr>
                  <a:defRPr sz="3200" b="1"/>
                </a:pPr>
                <a:endParaRPr lang="en-US"/>
              </a:p>
            </c:txPr>
            <c:dLblPos val="outEnd"/>
            <c:showLegendKey val="0"/>
            <c:showVal val="1"/>
            <c:showCatName val="0"/>
            <c:showSerName val="0"/>
            <c:showPercent val="0"/>
            <c:showBubbleSize val="0"/>
            <c:showLeaderLines val="0"/>
          </c:dLbls>
          <c:cat>
            <c:strRef>
              <c:f>IDS!$E$1:$G$1</c:f>
              <c:strCache>
                <c:ptCount val="3"/>
                <c:pt idx="0">
                  <c:v>Library Staff
(n=12)</c:v>
                </c:pt>
                <c:pt idx="1">
                  <c:v>Domestic Students
(n=29)</c:v>
                </c:pt>
                <c:pt idx="2">
                  <c:v>International Students
(n=19)</c:v>
                </c:pt>
              </c:strCache>
            </c:strRef>
          </c:cat>
          <c:val>
            <c:numRef>
              <c:f>IDS!$E$2:$G$2</c:f>
              <c:numCache>
                <c:formatCode>0</c:formatCode>
                <c:ptCount val="3"/>
                <c:pt idx="0">
                  <c:v>284</c:v>
                </c:pt>
                <c:pt idx="1">
                  <c:v>340</c:v>
                </c:pt>
                <c:pt idx="2">
                  <c:v>518</c:v>
                </c:pt>
              </c:numCache>
            </c:numRef>
          </c:val>
        </c:ser>
        <c:dLbls>
          <c:showLegendKey val="0"/>
          <c:showVal val="0"/>
          <c:showCatName val="0"/>
          <c:showSerName val="0"/>
          <c:showPercent val="0"/>
          <c:showBubbleSize val="0"/>
        </c:dLbls>
        <c:gapWidth val="150"/>
        <c:axId val="42189184"/>
        <c:axId val="42190720"/>
      </c:barChart>
      <c:catAx>
        <c:axId val="42189184"/>
        <c:scaling>
          <c:orientation val="minMax"/>
        </c:scaling>
        <c:delete val="0"/>
        <c:axPos val="b"/>
        <c:majorTickMark val="out"/>
        <c:minorTickMark val="none"/>
        <c:tickLblPos val="nextTo"/>
        <c:txPr>
          <a:bodyPr/>
          <a:lstStyle/>
          <a:p>
            <a:pPr>
              <a:defRPr sz="2400" b="1"/>
            </a:pPr>
            <a:endParaRPr lang="en-US"/>
          </a:p>
        </c:txPr>
        <c:crossAx val="42190720"/>
        <c:crosses val="autoZero"/>
        <c:auto val="1"/>
        <c:lblAlgn val="ctr"/>
        <c:lblOffset val="100"/>
        <c:noMultiLvlLbl val="0"/>
      </c:catAx>
      <c:valAx>
        <c:axId val="42190720"/>
        <c:scaling>
          <c:orientation val="minMax"/>
        </c:scaling>
        <c:delete val="0"/>
        <c:axPos val="l"/>
        <c:majorGridlines/>
        <c:numFmt formatCode="0" sourceLinked="1"/>
        <c:majorTickMark val="out"/>
        <c:minorTickMark val="none"/>
        <c:tickLblPos val="nextTo"/>
        <c:txPr>
          <a:bodyPr/>
          <a:lstStyle/>
          <a:p>
            <a:pPr>
              <a:defRPr sz="1200" b="1"/>
            </a:pPr>
            <a:endParaRPr lang="en-US"/>
          </a:p>
        </c:txPr>
        <c:crossAx val="42189184"/>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IDS!$A$1</c:f>
              <c:strCache>
                <c:ptCount val="1"/>
                <c:pt idx="0">
                  <c:v>Library Staff</c:v>
                </c:pt>
              </c:strCache>
            </c:strRef>
          </c:tx>
          <c:spPr>
            <a:ln>
              <a:noFill/>
            </a:ln>
          </c:spPr>
          <c:marker>
            <c:symbol val="square"/>
            <c:size val="8"/>
          </c:marker>
          <c:val>
            <c:numRef>
              <c:f>IDS!$A$2:$A$30</c:f>
              <c:numCache>
                <c:formatCode>0</c:formatCode>
                <c:ptCount val="29"/>
                <c:pt idx="0">
                  <c:v>168</c:v>
                </c:pt>
                <c:pt idx="1">
                  <c:v>213</c:v>
                </c:pt>
                <c:pt idx="2">
                  <c:v>220</c:v>
                </c:pt>
                <c:pt idx="3">
                  <c:v>251.04166666666669</c:v>
                </c:pt>
                <c:pt idx="4">
                  <c:v>265</c:v>
                </c:pt>
                <c:pt idx="5">
                  <c:v>286</c:v>
                </c:pt>
                <c:pt idx="6">
                  <c:v>291.66666666666669</c:v>
                </c:pt>
                <c:pt idx="7">
                  <c:v>297.91666666666669</c:v>
                </c:pt>
                <c:pt idx="8">
                  <c:v>310.41666666666669</c:v>
                </c:pt>
                <c:pt idx="9">
                  <c:v>348.95833333333337</c:v>
                </c:pt>
                <c:pt idx="10">
                  <c:v>349</c:v>
                </c:pt>
                <c:pt idx="11">
                  <c:v>401.04166666666669</c:v>
                </c:pt>
              </c:numCache>
            </c:numRef>
          </c:val>
          <c:smooth val="0"/>
        </c:ser>
        <c:ser>
          <c:idx val="1"/>
          <c:order val="1"/>
          <c:tx>
            <c:strRef>
              <c:f>IDS!$B$1</c:f>
              <c:strCache>
                <c:ptCount val="1"/>
                <c:pt idx="0">
                  <c:v>Domestic Students</c:v>
                </c:pt>
              </c:strCache>
            </c:strRef>
          </c:tx>
          <c:spPr>
            <a:ln>
              <a:noFill/>
            </a:ln>
          </c:spPr>
          <c:marker>
            <c:symbol val="square"/>
            <c:size val="8"/>
          </c:marker>
          <c:val>
            <c:numRef>
              <c:f>IDS!$B$2:$B$30</c:f>
              <c:numCache>
                <c:formatCode>0</c:formatCode>
                <c:ptCount val="29"/>
                <c:pt idx="0">
                  <c:v>193.47826086956522</c:v>
                </c:pt>
                <c:pt idx="1">
                  <c:v>219</c:v>
                </c:pt>
                <c:pt idx="2">
                  <c:v>225</c:v>
                </c:pt>
                <c:pt idx="3">
                  <c:v>234</c:v>
                </c:pt>
                <c:pt idx="4">
                  <c:v>238</c:v>
                </c:pt>
                <c:pt idx="5">
                  <c:v>239</c:v>
                </c:pt>
                <c:pt idx="6">
                  <c:v>259.375</c:v>
                </c:pt>
                <c:pt idx="7">
                  <c:v>278</c:v>
                </c:pt>
                <c:pt idx="8">
                  <c:v>285</c:v>
                </c:pt>
                <c:pt idx="9">
                  <c:v>300</c:v>
                </c:pt>
                <c:pt idx="10">
                  <c:v>304.3478260869565</c:v>
                </c:pt>
                <c:pt idx="11">
                  <c:v>309</c:v>
                </c:pt>
                <c:pt idx="12">
                  <c:v>309.375</c:v>
                </c:pt>
                <c:pt idx="13">
                  <c:v>311</c:v>
                </c:pt>
                <c:pt idx="14">
                  <c:v>320</c:v>
                </c:pt>
                <c:pt idx="15">
                  <c:v>320</c:v>
                </c:pt>
                <c:pt idx="16">
                  <c:v>326</c:v>
                </c:pt>
                <c:pt idx="17">
                  <c:v>335.41666666666669</c:v>
                </c:pt>
                <c:pt idx="18">
                  <c:v>337.5</c:v>
                </c:pt>
                <c:pt idx="19">
                  <c:v>362</c:v>
                </c:pt>
                <c:pt idx="20">
                  <c:v>371.73913043478257</c:v>
                </c:pt>
                <c:pt idx="21">
                  <c:v>373</c:v>
                </c:pt>
                <c:pt idx="22">
                  <c:v>378.26086956521738</c:v>
                </c:pt>
                <c:pt idx="23">
                  <c:v>384</c:v>
                </c:pt>
                <c:pt idx="24">
                  <c:v>386</c:v>
                </c:pt>
                <c:pt idx="25">
                  <c:v>447</c:v>
                </c:pt>
                <c:pt idx="26">
                  <c:v>505.20833333333337</c:v>
                </c:pt>
                <c:pt idx="27">
                  <c:v>570.6521739130435</c:v>
                </c:pt>
                <c:pt idx="28">
                  <c:v>725</c:v>
                </c:pt>
              </c:numCache>
            </c:numRef>
          </c:val>
          <c:smooth val="0"/>
        </c:ser>
        <c:ser>
          <c:idx val="2"/>
          <c:order val="2"/>
          <c:tx>
            <c:strRef>
              <c:f>IDS!$C$1</c:f>
              <c:strCache>
                <c:ptCount val="1"/>
                <c:pt idx="0">
                  <c:v>International Students</c:v>
                </c:pt>
              </c:strCache>
            </c:strRef>
          </c:tx>
          <c:spPr>
            <a:ln>
              <a:noFill/>
            </a:ln>
          </c:spPr>
          <c:marker>
            <c:symbol val="square"/>
            <c:size val="8"/>
          </c:marker>
          <c:val>
            <c:numRef>
              <c:f>IDS!$C$2:$C$30</c:f>
              <c:numCache>
                <c:formatCode>0</c:formatCode>
                <c:ptCount val="29"/>
                <c:pt idx="0">
                  <c:v>277.17391304347825</c:v>
                </c:pt>
                <c:pt idx="1">
                  <c:v>297</c:v>
                </c:pt>
                <c:pt idx="2">
                  <c:v>298</c:v>
                </c:pt>
                <c:pt idx="3">
                  <c:v>331.52173913043475</c:v>
                </c:pt>
                <c:pt idx="4">
                  <c:v>339.13043478260869</c:v>
                </c:pt>
                <c:pt idx="5">
                  <c:v>418.18181818181819</c:v>
                </c:pt>
                <c:pt idx="6">
                  <c:v>447.82608695652169</c:v>
                </c:pt>
                <c:pt idx="7">
                  <c:v>494.79166666666669</c:v>
                </c:pt>
                <c:pt idx="8">
                  <c:v>496.73913043478257</c:v>
                </c:pt>
                <c:pt idx="9">
                  <c:v>512.5</c:v>
                </c:pt>
                <c:pt idx="10">
                  <c:v>518.18181818181813</c:v>
                </c:pt>
                <c:pt idx="11">
                  <c:v>559.52380952380952</c:v>
                </c:pt>
                <c:pt idx="12">
                  <c:v>566</c:v>
                </c:pt>
                <c:pt idx="13">
                  <c:v>605</c:v>
                </c:pt>
                <c:pt idx="14">
                  <c:v>616</c:v>
                </c:pt>
                <c:pt idx="15">
                  <c:v>668.47826086956513</c:v>
                </c:pt>
                <c:pt idx="16">
                  <c:v>700</c:v>
                </c:pt>
                <c:pt idx="17">
                  <c:v>720.4545454545455</c:v>
                </c:pt>
                <c:pt idx="18">
                  <c:v>977</c:v>
                </c:pt>
              </c:numCache>
            </c:numRef>
          </c:val>
          <c:smooth val="0"/>
        </c:ser>
        <c:dLbls>
          <c:showLegendKey val="0"/>
          <c:showVal val="0"/>
          <c:showCatName val="0"/>
          <c:showSerName val="0"/>
          <c:showPercent val="0"/>
          <c:showBubbleSize val="0"/>
        </c:dLbls>
        <c:marker val="1"/>
        <c:smooth val="0"/>
        <c:axId val="42492288"/>
        <c:axId val="42493824"/>
      </c:lineChart>
      <c:catAx>
        <c:axId val="42492288"/>
        <c:scaling>
          <c:orientation val="minMax"/>
        </c:scaling>
        <c:delete val="0"/>
        <c:axPos val="b"/>
        <c:majorTickMark val="out"/>
        <c:minorTickMark val="none"/>
        <c:tickLblPos val="nextTo"/>
        <c:crossAx val="42493824"/>
        <c:crosses val="autoZero"/>
        <c:auto val="1"/>
        <c:lblAlgn val="ctr"/>
        <c:lblOffset val="100"/>
        <c:noMultiLvlLbl val="0"/>
      </c:catAx>
      <c:valAx>
        <c:axId val="42493824"/>
        <c:scaling>
          <c:orientation val="minMax"/>
          <c:max val="1000"/>
        </c:scaling>
        <c:delete val="0"/>
        <c:axPos val="l"/>
        <c:majorGridlines/>
        <c:numFmt formatCode="0" sourceLinked="1"/>
        <c:majorTickMark val="out"/>
        <c:minorTickMark val="none"/>
        <c:tickLblPos val="nextTo"/>
        <c:txPr>
          <a:bodyPr/>
          <a:lstStyle/>
          <a:p>
            <a:pPr>
              <a:defRPr sz="1100" b="1"/>
            </a:pPr>
            <a:endParaRPr lang="en-US"/>
          </a:p>
        </c:txPr>
        <c:crossAx val="42492288"/>
        <c:crosses val="autoZero"/>
        <c:crossBetween val="between"/>
      </c:valAx>
    </c:plotArea>
    <c:legend>
      <c:legendPos val="b"/>
      <c:overlay val="0"/>
      <c:txPr>
        <a:bodyPr/>
        <a:lstStyle/>
        <a:p>
          <a:pPr>
            <a:defRPr sz="2000" b="1"/>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6729CB15-DB62-45EF-A3C2-E1EDFFBF0710}" type="datetimeFigureOut">
              <a:rPr lang="en-US" smtClean="0"/>
              <a:t>4/2/2015</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3AF9C9D5-C64D-4A36-BB23-A73313C5B5E4}" type="slidenum">
              <a:rPr lang="en-US" smtClean="0"/>
              <a:t>‹#›</a:t>
            </a:fld>
            <a:endParaRPr lang="en-US"/>
          </a:p>
        </p:txBody>
      </p:sp>
    </p:spTree>
    <p:extLst>
      <p:ext uri="{BB962C8B-B14F-4D97-AF65-F5344CB8AC3E}">
        <p14:creationId xmlns:p14="http://schemas.microsoft.com/office/powerpoint/2010/main" val="3584332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28028482-250E-4405-8306-9BDCF64B6EC9}" type="datetimeFigureOut">
              <a:rPr lang="en-US" smtClean="0"/>
              <a:t>4/2/2015</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20903243-451E-4CBF-A4EE-D2EEB50B2CFA}" type="slidenum">
              <a:rPr lang="en-US" smtClean="0"/>
              <a:t>‹#›</a:t>
            </a:fld>
            <a:endParaRPr lang="en-US" dirty="0"/>
          </a:p>
        </p:txBody>
      </p:sp>
    </p:spTree>
    <p:extLst>
      <p:ext uri="{BB962C8B-B14F-4D97-AF65-F5344CB8AC3E}">
        <p14:creationId xmlns:p14="http://schemas.microsoft.com/office/powerpoint/2010/main" val="2303041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903243-451E-4CBF-A4EE-D2EEB50B2CFA}" type="slidenum">
              <a:rPr lang="en-US" smtClean="0"/>
              <a:t>1</a:t>
            </a:fld>
            <a:endParaRPr lang="en-US" dirty="0"/>
          </a:p>
        </p:txBody>
      </p:sp>
    </p:spTree>
    <p:extLst>
      <p:ext uri="{BB962C8B-B14F-4D97-AF65-F5344CB8AC3E}">
        <p14:creationId xmlns:p14="http://schemas.microsoft.com/office/powerpoint/2010/main" val="1575435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learning objectives for a typical class on information literacy.  This is also a lot to get through in 60 minutes, even with native speakers.  With ESL students, it just didn’t seem workable, so I knew that I needed to scale back my expectations of what the students could learn in a single session.  On the other hand, all of these objectives are important, so if I were going to jettison any of them, I would need a better reason than just a subjective impression that I was leaving the class behind.                                         </a:t>
            </a:r>
            <a:endParaRPr lang="en-US" dirty="0"/>
          </a:p>
        </p:txBody>
      </p:sp>
      <p:sp>
        <p:nvSpPr>
          <p:cNvPr id="4" name="Slide Number Placeholder 3"/>
          <p:cNvSpPr>
            <a:spLocks noGrp="1"/>
          </p:cNvSpPr>
          <p:nvPr>
            <p:ph type="sldNum" sz="quarter" idx="10"/>
          </p:nvPr>
        </p:nvSpPr>
        <p:spPr/>
        <p:txBody>
          <a:bodyPr/>
          <a:lstStyle/>
          <a:p>
            <a:fld id="{20903243-451E-4CBF-A4EE-D2EEB50B2CFA}" type="slidenum">
              <a:rPr lang="en-US" smtClean="0"/>
              <a:t>2</a:t>
            </a:fld>
            <a:endParaRPr lang="en-US" dirty="0"/>
          </a:p>
        </p:txBody>
      </p:sp>
    </p:spTree>
    <p:extLst>
      <p:ext uri="{BB962C8B-B14F-4D97-AF65-F5344CB8AC3E}">
        <p14:creationId xmlns:p14="http://schemas.microsoft.com/office/powerpoint/2010/main" val="3086378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903243-451E-4CBF-A4EE-D2EEB50B2CFA}" type="slidenum">
              <a:rPr lang="en-US" smtClean="0"/>
              <a:t>3</a:t>
            </a:fld>
            <a:endParaRPr lang="en-US" dirty="0"/>
          </a:p>
        </p:txBody>
      </p:sp>
    </p:spTree>
    <p:extLst>
      <p:ext uri="{BB962C8B-B14F-4D97-AF65-F5344CB8AC3E}">
        <p14:creationId xmlns:p14="http://schemas.microsoft.com/office/powerpoint/2010/main" val="1489353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designing this experiment, I failed to take into account the following: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First, it is perfectly possible for an individual to have native-speaker competency in more than one language.  A number of the participants were young people from Vancouver who gave their first language as German or Punjabi or Cantonese, but who spoke English with distinct Western Canadian accents.  These participants patterned with the native speakers of English.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Second, “English” itself is not necessarily a clearly defined concept, in that there is no firm line dividing the dialect of English spoken in a country such as Nigeria from a creole based on English.  Thus, one can shade imperceptibly into the other, so that an individual from Nigeria may consider English to be his or her native language without necessarily being fluent in English as it is spoken in Canada.  Several participants in this study who had been born and educated in Nigeria clearly patterned with the non-native speakers of English.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Both these situations are accounted for if student participants are divided into domestic and international students, rather than native and non-native speakers of English.  (There were no participants in this study from countries such as the UK or the US, where the standard dialect of English is very similar to that spoken in Canada.)</a:t>
            </a:r>
          </a:p>
          <a:p>
            <a:endParaRPr lang="en-US" dirty="0"/>
          </a:p>
        </p:txBody>
      </p:sp>
      <p:sp>
        <p:nvSpPr>
          <p:cNvPr id="4" name="Slide Number Placeholder 3"/>
          <p:cNvSpPr>
            <a:spLocks noGrp="1"/>
          </p:cNvSpPr>
          <p:nvPr>
            <p:ph type="sldNum" sz="quarter" idx="10"/>
          </p:nvPr>
        </p:nvSpPr>
        <p:spPr/>
        <p:txBody>
          <a:bodyPr/>
          <a:lstStyle/>
          <a:p>
            <a:fld id="{20903243-451E-4CBF-A4EE-D2EEB50B2CFA}" type="slidenum">
              <a:rPr lang="en-US" smtClean="0"/>
              <a:t>10</a:t>
            </a:fld>
            <a:endParaRPr lang="en-US" dirty="0"/>
          </a:p>
        </p:txBody>
      </p:sp>
    </p:spTree>
    <p:extLst>
      <p:ext uri="{BB962C8B-B14F-4D97-AF65-F5344CB8AC3E}">
        <p14:creationId xmlns:p14="http://schemas.microsoft.com/office/powerpoint/2010/main" val="1530589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learning objectives for that I currently use when presenting ESAL 0580.  As you can see, it is drastically paired down, but I think that the students actually get more out of the class than they did when I tried to pack more in. </a:t>
            </a:r>
            <a:endParaRPr lang="en-US" dirty="0"/>
          </a:p>
        </p:txBody>
      </p:sp>
      <p:sp>
        <p:nvSpPr>
          <p:cNvPr id="4" name="Slide Number Placeholder 3"/>
          <p:cNvSpPr>
            <a:spLocks noGrp="1"/>
          </p:cNvSpPr>
          <p:nvPr>
            <p:ph type="sldNum" sz="quarter" idx="10"/>
          </p:nvPr>
        </p:nvSpPr>
        <p:spPr/>
        <p:txBody>
          <a:bodyPr/>
          <a:lstStyle/>
          <a:p>
            <a:fld id="{20903243-451E-4CBF-A4EE-D2EEB50B2CFA}" type="slidenum">
              <a:rPr lang="en-US" smtClean="0"/>
              <a:t>12</a:t>
            </a:fld>
            <a:endParaRPr lang="en-US" dirty="0"/>
          </a:p>
        </p:txBody>
      </p:sp>
    </p:spTree>
    <p:extLst>
      <p:ext uri="{BB962C8B-B14F-4D97-AF65-F5344CB8AC3E}">
        <p14:creationId xmlns:p14="http://schemas.microsoft.com/office/powerpoint/2010/main" val="3086378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3202336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540545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2631813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2344186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1177885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453170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3239798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1868683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983159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4192069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1584A-BFC5-4ECB-98FB-9A02472B2F08}" type="datetimeFigureOut">
              <a:rPr lang="en-US" smtClean="0"/>
              <a:t>4/2/2015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A49F3F-D106-42E4-9FDF-C8E8FB6F6DF3}" type="slidenum">
              <a:rPr lang="en-US" smtClean="0"/>
              <a:t>‹#›</a:t>
            </a:fld>
            <a:endParaRPr lang="en-US" dirty="0"/>
          </a:p>
        </p:txBody>
      </p:sp>
    </p:spTree>
    <p:extLst>
      <p:ext uri="{BB962C8B-B14F-4D97-AF65-F5344CB8AC3E}">
        <p14:creationId xmlns:p14="http://schemas.microsoft.com/office/powerpoint/2010/main" val="1216561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41584A-BFC5-4ECB-98FB-9A02472B2F08}" type="datetimeFigureOut">
              <a:rPr lang="en-US" smtClean="0"/>
              <a:t>4/2/2015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A49F3F-D106-42E4-9FDF-C8E8FB6F6DF3}" type="slidenum">
              <a:rPr lang="en-US" smtClean="0"/>
              <a:t>‹#›</a:t>
            </a:fld>
            <a:endParaRPr lang="en-US" dirty="0"/>
          </a:p>
        </p:txBody>
      </p:sp>
    </p:spTree>
    <p:extLst>
      <p:ext uri="{BB962C8B-B14F-4D97-AF65-F5344CB8AC3E}">
        <p14:creationId xmlns:p14="http://schemas.microsoft.com/office/powerpoint/2010/main" val="835951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b="1" dirty="0" smtClean="0">
                <a:effectLst>
                  <a:outerShdw blurRad="38100" dist="38100" dir="2700000" algn="tl">
                    <a:srgbClr val="000000">
                      <a:alpha val="43137"/>
                    </a:srgbClr>
                  </a:outerShdw>
                </a:effectLst>
              </a:rPr>
              <a:t>Performance of Information Literacy Task by Librarians, Domestic Students and International Students </a:t>
            </a:r>
            <a:endParaRPr lang="en-US"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371599" y="4114800"/>
            <a:ext cx="6400800" cy="1219200"/>
          </a:xfrm>
        </p:spPr>
        <p:txBody>
          <a:bodyPr>
            <a:normAutofit/>
          </a:bodyPr>
          <a:lstStyle/>
          <a:p>
            <a:r>
              <a:rPr lang="en-US" dirty="0" smtClean="0">
                <a:solidFill>
                  <a:schemeClr val="tx1"/>
                </a:solidFill>
              </a:rPr>
              <a:t>Melissa Svendsen</a:t>
            </a:r>
            <a:endParaRPr lang="en-US" sz="1900" dirty="0" smtClean="0">
              <a:solidFill>
                <a:schemeClr val="tx1"/>
              </a:solidFill>
            </a:endParaRPr>
          </a:p>
          <a:p>
            <a:r>
              <a:rPr lang="en-US" sz="1900" dirty="0" smtClean="0">
                <a:solidFill>
                  <a:schemeClr val="tx1"/>
                </a:solidFill>
              </a:rPr>
              <a:t>msvendsen@tru.ca</a:t>
            </a:r>
          </a:p>
          <a:p>
            <a:endParaRPr lang="en-US" dirty="0">
              <a:solidFill>
                <a:schemeClr val="tx1"/>
              </a:solidFill>
            </a:endParaRPr>
          </a:p>
        </p:txBody>
      </p:sp>
      <p:sp>
        <p:nvSpPr>
          <p:cNvPr id="5" name="TextBox 4"/>
          <p:cNvSpPr txBox="1"/>
          <p:nvPr/>
        </p:nvSpPr>
        <p:spPr>
          <a:xfrm>
            <a:off x="1524000" y="5761381"/>
            <a:ext cx="6096000" cy="369332"/>
          </a:xfrm>
          <a:prstGeom prst="rect">
            <a:avLst/>
          </a:prstGeom>
          <a:noFill/>
        </p:spPr>
        <p:txBody>
          <a:bodyPr wrap="square" rtlCol="0">
            <a:spAutoFit/>
          </a:bodyPr>
          <a:lstStyle/>
          <a:p>
            <a:pPr algn="ctr"/>
            <a:r>
              <a:rPr lang="en-CA" dirty="0"/>
              <a:t>Learning at Intercultural Intersections, </a:t>
            </a:r>
            <a:r>
              <a:rPr lang="en-CA" dirty="0" smtClean="0"/>
              <a:t>2015</a:t>
            </a:r>
            <a:endParaRPr lang="en-US" dirty="0"/>
          </a:p>
        </p:txBody>
      </p:sp>
      <p:pic>
        <p:nvPicPr>
          <p:cNvPr id="6" name="Picture 5" descr="LibraryH1TR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2633" y="237067"/>
            <a:ext cx="4258733" cy="762000"/>
          </a:xfrm>
          <a:prstGeom prst="rect">
            <a:avLst/>
          </a:prstGeom>
          <a:noFill/>
          <a:ln>
            <a:noFill/>
          </a:ln>
          <a:effectLst/>
        </p:spPr>
      </p:pic>
    </p:spTree>
    <p:extLst>
      <p:ext uri="{BB962C8B-B14F-4D97-AF65-F5344CB8AC3E}">
        <p14:creationId xmlns:p14="http://schemas.microsoft.com/office/powerpoint/2010/main" val="2913706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09600"/>
          </a:xfrm>
        </p:spPr>
        <p:txBody>
          <a:bodyPr>
            <a:normAutofit fontScale="90000"/>
          </a:bodyPr>
          <a:lstStyle/>
          <a:p>
            <a:r>
              <a:rPr lang="en-US" b="1" dirty="0" smtClean="0">
                <a:effectLst>
                  <a:outerShdw blurRad="38100" dist="38100" dir="2700000" algn="tl">
                    <a:srgbClr val="000000">
                      <a:alpha val="43137"/>
                    </a:srgbClr>
                  </a:outerShdw>
                </a:effectLst>
              </a:rPr>
              <a:t>The Problem</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2154998"/>
            <a:ext cx="8382000" cy="4719935"/>
          </a:xfrm>
        </p:spPr>
        <p:txBody>
          <a:bodyPr>
            <a:normAutofit fontScale="62500" lnSpcReduction="20000"/>
          </a:bodyPr>
          <a:lstStyle/>
          <a:p>
            <a:pPr marL="0" indent="0">
              <a:spcBef>
                <a:spcPts val="600"/>
              </a:spcBef>
              <a:spcAft>
                <a:spcPts val="300"/>
              </a:spcAft>
              <a:buNone/>
            </a:pPr>
            <a:r>
              <a:rPr lang="en-US" dirty="0" smtClean="0"/>
              <a:t>Students will be able to:</a:t>
            </a:r>
            <a:endParaRPr lang="en-US" dirty="0"/>
          </a:p>
          <a:p>
            <a:pPr marL="514350" lvl="0" indent="-514350">
              <a:spcBef>
                <a:spcPts val="1200"/>
              </a:spcBef>
              <a:spcAft>
                <a:spcPts val="300"/>
              </a:spcAft>
              <a:buFont typeface="+mj-lt"/>
              <a:buAutoNum type="arabicPeriod"/>
            </a:pPr>
            <a:r>
              <a:rPr lang="en-CA" dirty="0"/>
              <a:t>Contrast the </a:t>
            </a:r>
            <a:r>
              <a:rPr lang="en-CA" dirty="0" smtClean="0"/>
              <a:t>catalogues, article databases, </a:t>
            </a:r>
            <a:r>
              <a:rPr lang="en-CA" dirty="0"/>
              <a:t>and </a:t>
            </a:r>
            <a:r>
              <a:rPr lang="en-CA" dirty="0" smtClean="0"/>
              <a:t>Internet search engines.</a:t>
            </a:r>
            <a:endParaRPr lang="en-US" dirty="0"/>
          </a:p>
          <a:p>
            <a:pPr marL="514350" lvl="0" indent="-514350">
              <a:spcBef>
                <a:spcPts val="600"/>
              </a:spcBef>
              <a:spcAft>
                <a:spcPts val="300"/>
              </a:spcAft>
              <a:buFont typeface="+mj-lt"/>
              <a:buAutoNum type="arabicPeriod"/>
            </a:pPr>
            <a:r>
              <a:rPr lang="en-CA" dirty="0" smtClean="0"/>
              <a:t>Identify </a:t>
            </a:r>
            <a:r>
              <a:rPr lang="en-CA" dirty="0"/>
              <a:t>newspaper, </a:t>
            </a:r>
            <a:r>
              <a:rPr lang="en-CA" dirty="0" smtClean="0"/>
              <a:t> magazine </a:t>
            </a:r>
            <a:r>
              <a:rPr lang="en-CA" dirty="0"/>
              <a:t>and  journal </a:t>
            </a:r>
            <a:r>
              <a:rPr lang="en-CA" dirty="0" smtClean="0"/>
              <a:t>articles online and </a:t>
            </a:r>
            <a:r>
              <a:rPr lang="en-CA" dirty="0"/>
              <a:t>in print.</a:t>
            </a:r>
            <a:endParaRPr lang="en-US" dirty="0"/>
          </a:p>
          <a:p>
            <a:pPr marL="514350" lvl="0" indent="-514350">
              <a:spcBef>
                <a:spcPts val="600"/>
              </a:spcBef>
              <a:spcAft>
                <a:spcPts val="300"/>
              </a:spcAft>
              <a:buFont typeface="+mj-lt"/>
              <a:buAutoNum type="arabicPeriod"/>
            </a:pPr>
            <a:r>
              <a:rPr lang="en-CA" dirty="0"/>
              <a:t>Distinguish between </a:t>
            </a:r>
            <a:r>
              <a:rPr lang="en-CA" dirty="0" smtClean="0"/>
              <a:t>academic and non-academic </a:t>
            </a:r>
            <a:r>
              <a:rPr lang="en-CA" dirty="0"/>
              <a:t>articles.</a:t>
            </a:r>
            <a:endParaRPr lang="en-US" dirty="0"/>
          </a:p>
          <a:p>
            <a:pPr marL="514350" lvl="0" indent="-514350">
              <a:spcBef>
                <a:spcPts val="600"/>
              </a:spcBef>
              <a:spcAft>
                <a:spcPts val="300"/>
              </a:spcAft>
              <a:buFont typeface="+mj-lt"/>
              <a:buAutoNum type="arabicPeriod"/>
            </a:pPr>
            <a:r>
              <a:rPr lang="en-CA" dirty="0"/>
              <a:t>Construct a search strategy using search terms and Boolean operators. </a:t>
            </a:r>
            <a:endParaRPr lang="en-US" dirty="0"/>
          </a:p>
          <a:p>
            <a:pPr marL="514350" lvl="0" indent="-514350">
              <a:spcBef>
                <a:spcPts val="600"/>
              </a:spcBef>
              <a:spcAft>
                <a:spcPts val="300"/>
              </a:spcAft>
              <a:buFont typeface="+mj-lt"/>
              <a:buAutoNum type="arabicPeriod"/>
            </a:pPr>
            <a:r>
              <a:rPr lang="en-CA" dirty="0"/>
              <a:t>Perform a keyword search in </a:t>
            </a:r>
            <a:r>
              <a:rPr lang="en-CA" dirty="0" smtClean="0"/>
              <a:t>the </a:t>
            </a:r>
            <a:r>
              <a:rPr lang="en-CA" dirty="0"/>
              <a:t>catalogue</a:t>
            </a:r>
            <a:endParaRPr lang="en-US" dirty="0"/>
          </a:p>
          <a:p>
            <a:pPr marL="514350" lvl="0" indent="-514350">
              <a:spcBef>
                <a:spcPts val="600"/>
              </a:spcBef>
              <a:spcAft>
                <a:spcPts val="300"/>
              </a:spcAft>
              <a:buFont typeface="+mj-lt"/>
              <a:buAutoNum type="arabicPeriod"/>
            </a:pPr>
            <a:r>
              <a:rPr lang="en-CA" dirty="0" smtClean="0"/>
              <a:t>Perform </a:t>
            </a:r>
            <a:r>
              <a:rPr lang="en-CA" dirty="0"/>
              <a:t>a keyword search in Academic </a:t>
            </a:r>
            <a:r>
              <a:rPr lang="en-CA" dirty="0" smtClean="0"/>
              <a:t>Search Complete.</a:t>
            </a:r>
          </a:p>
          <a:p>
            <a:pPr marL="514350" indent="-514350">
              <a:spcBef>
                <a:spcPts val="600"/>
              </a:spcBef>
              <a:spcAft>
                <a:spcPts val="300"/>
              </a:spcAft>
              <a:buFont typeface="+mj-lt"/>
              <a:buAutoNum type="arabicPeriod"/>
            </a:pPr>
            <a:r>
              <a:rPr lang="en-CA" dirty="0" smtClean="0"/>
              <a:t>Export APA citations from Academic Search Complete.</a:t>
            </a:r>
            <a:endParaRPr lang="en-US" dirty="0"/>
          </a:p>
          <a:p>
            <a:pPr marL="514350" lvl="0" indent="-514350">
              <a:spcBef>
                <a:spcPts val="600"/>
              </a:spcBef>
              <a:spcAft>
                <a:spcPts val="300"/>
              </a:spcAft>
              <a:buFont typeface="+mj-lt"/>
              <a:buAutoNum type="arabicPeriod"/>
            </a:pPr>
            <a:r>
              <a:rPr lang="en-CA" dirty="0"/>
              <a:t>Identify the major components of a bibliographic </a:t>
            </a:r>
            <a:r>
              <a:rPr lang="en-CA" dirty="0" smtClean="0"/>
              <a:t>record.</a:t>
            </a:r>
          </a:p>
          <a:p>
            <a:pPr marL="514350" lvl="0" indent="-514350">
              <a:spcBef>
                <a:spcPts val="600"/>
              </a:spcBef>
              <a:spcAft>
                <a:spcPts val="300"/>
              </a:spcAft>
              <a:buFont typeface="+mj-lt"/>
              <a:buAutoNum type="arabicPeriod"/>
            </a:pPr>
            <a:r>
              <a:rPr lang="en-CA" dirty="0" smtClean="0"/>
              <a:t>Determine </a:t>
            </a:r>
            <a:r>
              <a:rPr lang="en-CA" dirty="0"/>
              <a:t>whether TRU has access to the full-text of an </a:t>
            </a:r>
            <a:r>
              <a:rPr lang="en-CA" dirty="0" smtClean="0"/>
              <a:t>article.</a:t>
            </a:r>
            <a:endParaRPr lang="en-US" dirty="0"/>
          </a:p>
          <a:p>
            <a:pPr marL="514350" lvl="0" indent="-514350">
              <a:spcAft>
                <a:spcPts val="300"/>
              </a:spcAft>
              <a:buFont typeface="+mj-lt"/>
              <a:buAutoNum type="arabicPeriod"/>
            </a:pPr>
            <a:r>
              <a:rPr lang="en-CA" dirty="0" smtClean="0"/>
              <a:t>Locate </a:t>
            </a:r>
            <a:r>
              <a:rPr lang="en-CA" dirty="0"/>
              <a:t>sources of help </a:t>
            </a:r>
            <a:r>
              <a:rPr lang="en-CA" dirty="0" smtClean="0"/>
              <a:t>on </a:t>
            </a:r>
            <a:r>
              <a:rPr lang="en-CA" dirty="0"/>
              <a:t>the library website</a:t>
            </a:r>
            <a:r>
              <a:rPr lang="en-CA" dirty="0" smtClean="0"/>
              <a:t>.</a:t>
            </a:r>
            <a:endParaRPr lang="en-US" dirty="0"/>
          </a:p>
        </p:txBody>
      </p:sp>
      <p:sp>
        <p:nvSpPr>
          <p:cNvPr id="4" name="TextBox 3"/>
          <p:cNvSpPr txBox="1"/>
          <p:nvPr/>
        </p:nvSpPr>
        <p:spPr>
          <a:xfrm>
            <a:off x="419100" y="1219200"/>
            <a:ext cx="8305800" cy="738664"/>
          </a:xfrm>
          <a:prstGeom prst="rect">
            <a:avLst/>
          </a:prstGeom>
          <a:noFill/>
        </p:spPr>
        <p:txBody>
          <a:bodyPr wrap="square" rtlCol="0">
            <a:spAutoFit/>
          </a:bodyPr>
          <a:lstStyle/>
          <a:p>
            <a:r>
              <a:rPr lang="en-US" sz="2600" b="1" dirty="0" smtClean="0"/>
              <a:t>Learning Objectives for Information Literacy Instruction</a:t>
            </a:r>
          </a:p>
          <a:p>
            <a:r>
              <a:rPr lang="en-US" sz="1600" dirty="0" smtClean="0"/>
              <a:t>60 minutes</a:t>
            </a:r>
            <a:endParaRPr lang="en-US" sz="1600" dirty="0"/>
          </a:p>
        </p:txBody>
      </p:sp>
    </p:spTree>
    <p:extLst>
      <p:ext uri="{BB962C8B-B14F-4D97-AF65-F5344CB8AC3E}">
        <p14:creationId xmlns:p14="http://schemas.microsoft.com/office/powerpoint/2010/main" val="1197418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The Literature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None/>
            </a:pPr>
            <a:r>
              <a:rPr lang="en-CA" dirty="0" smtClean="0"/>
              <a:t>ESL students and academic libraries</a:t>
            </a:r>
          </a:p>
          <a:p>
            <a:pPr>
              <a:spcBef>
                <a:spcPts val="1200"/>
              </a:spcBef>
            </a:pPr>
            <a:r>
              <a:rPr lang="en-CA" dirty="0"/>
              <a:t>L</a:t>
            </a:r>
            <a:r>
              <a:rPr lang="en-CA" dirty="0" smtClean="0"/>
              <a:t>ong on advice, but short on specifics, empirical findings</a:t>
            </a:r>
          </a:p>
          <a:p>
            <a:pPr>
              <a:spcBef>
                <a:spcPts val="1200"/>
              </a:spcBef>
            </a:pPr>
            <a:r>
              <a:rPr lang="en-CA" dirty="0" smtClean="0"/>
              <a:t>Studies of complicated phenomena in a very small number of subjects</a:t>
            </a:r>
          </a:p>
          <a:p>
            <a:endParaRPr lang="en-US" dirty="0"/>
          </a:p>
        </p:txBody>
      </p:sp>
    </p:spTree>
    <p:extLst>
      <p:ext uri="{BB962C8B-B14F-4D97-AF65-F5344CB8AC3E}">
        <p14:creationId xmlns:p14="http://schemas.microsoft.com/office/powerpoint/2010/main" val="2241313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The Method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0000" lnSpcReduction="20000"/>
          </a:bodyPr>
          <a:lstStyle/>
          <a:p>
            <a:pPr marL="0" indent="0">
              <a:lnSpc>
                <a:spcPct val="120000"/>
              </a:lnSpc>
              <a:buNone/>
            </a:pPr>
            <a:r>
              <a:rPr lang="en-CA" dirty="0" smtClean="0"/>
              <a:t>I timed individuals as they read a bibliographic record on a computer screen and answered multiple choice </a:t>
            </a:r>
            <a:r>
              <a:rPr lang="en-CA" dirty="0"/>
              <a:t>questions with paper and </a:t>
            </a:r>
            <a:r>
              <a:rPr lang="en-CA" dirty="0" smtClean="0"/>
              <a:t>pencil.</a:t>
            </a:r>
          </a:p>
          <a:p>
            <a:pPr marL="0" indent="0">
              <a:buNone/>
            </a:pPr>
            <a:endParaRPr lang="en-US" dirty="0" smtClean="0"/>
          </a:p>
          <a:p>
            <a:pPr marL="0" indent="0">
              <a:lnSpc>
                <a:spcPct val="120000"/>
              </a:lnSpc>
              <a:spcBef>
                <a:spcPts val="600"/>
              </a:spcBef>
              <a:buNone/>
            </a:pPr>
            <a:r>
              <a:rPr lang="en-US" dirty="0" smtClean="0"/>
              <a:t>Three groups:</a:t>
            </a:r>
          </a:p>
          <a:p>
            <a:pPr marL="514350" indent="-514350">
              <a:lnSpc>
                <a:spcPct val="120000"/>
              </a:lnSpc>
              <a:spcBef>
                <a:spcPts val="600"/>
              </a:spcBef>
              <a:buFont typeface="+mj-lt"/>
              <a:buAutoNum type="arabicPeriod"/>
            </a:pPr>
            <a:r>
              <a:rPr lang="en-US" dirty="0" smtClean="0"/>
              <a:t> Library staff (librarians and library technicians)</a:t>
            </a:r>
          </a:p>
          <a:p>
            <a:pPr marL="514350" indent="-514350">
              <a:lnSpc>
                <a:spcPct val="120000"/>
              </a:lnSpc>
              <a:spcBef>
                <a:spcPts val="600"/>
              </a:spcBef>
              <a:buFont typeface="+mj-lt"/>
              <a:buAutoNum type="arabicPeriod"/>
            </a:pPr>
            <a:r>
              <a:rPr lang="en-US" dirty="0" smtClean="0"/>
              <a:t> L1 Students</a:t>
            </a:r>
          </a:p>
          <a:p>
            <a:pPr marL="514350" indent="-514350">
              <a:lnSpc>
                <a:spcPct val="120000"/>
              </a:lnSpc>
              <a:spcBef>
                <a:spcPts val="600"/>
              </a:spcBef>
              <a:buFont typeface="+mj-lt"/>
              <a:buAutoNum type="arabicPeriod"/>
            </a:pPr>
            <a:r>
              <a:rPr lang="en-US" dirty="0" smtClean="0"/>
              <a:t> L2 Students</a:t>
            </a:r>
          </a:p>
          <a:p>
            <a:pPr marL="0" indent="0">
              <a:buNone/>
            </a:pPr>
            <a:endParaRPr lang="en-US" dirty="0" smtClean="0"/>
          </a:p>
          <a:p>
            <a:pPr marL="0" indent="0">
              <a:buNone/>
            </a:pPr>
            <a:endParaRPr lang="en-US" dirty="0"/>
          </a:p>
          <a:p>
            <a:pPr marL="0" indent="0">
              <a:buNone/>
            </a:pPr>
            <a:r>
              <a:rPr lang="en-US" dirty="0" smtClean="0"/>
              <a:t> </a:t>
            </a:r>
            <a:endParaRPr lang="en-CA" dirty="0"/>
          </a:p>
        </p:txBody>
      </p:sp>
    </p:spTree>
    <p:extLst>
      <p:ext uri="{BB962C8B-B14F-4D97-AF65-F5344CB8AC3E}">
        <p14:creationId xmlns:p14="http://schemas.microsoft.com/office/powerpoint/2010/main" val="1404606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A Bibliographic Record in Academic Search Complete</a:t>
            </a:r>
            <a:endParaRPr lang="en-US" sz="4800" b="1"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914399"/>
            <a:ext cx="8382751" cy="5912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0754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fontScale="85000" lnSpcReduction="10000"/>
          </a:bodyPr>
          <a:lstStyle/>
          <a:p>
            <a:pPr marL="0" indent="0">
              <a:buNone/>
            </a:pPr>
            <a:r>
              <a:rPr lang="en-CA" i="1" dirty="0" smtClean="0"/>
              <a:t>For each question, select the </a:t>
            </a:r>
            <a:r>
              <a:rPr lang="en-CA" i="1" smtClean="0"/>
              <a:t>best answer:</a:t>
            </a:r>
            <a:endParaRPr lang="en-CA" i="1" dirty="0" smtClean="0"/>
          </a:p>
          <a:p>
            <a:pPr marL="0" indent="0">
              <a:spcBef>
                <a:spcPts val="1200"/>
              </a:spcBef>
              <a:spcAft>
                <a:spcPts val="600"/>
              </a:spcAft>
              <a:buNone/>
            </a:pPr>
            <a:r>
              <a:rPr lang="en-CA" dirty="0" smtClean="0"/>
              <a:t>1. In what journal was this article published?</a:t>
            </a:r>
            <a:br>
              <a:rPr lang="en-CA" dirty="0" smtClean="0"/>
            </a:br>
            <a:r>
              <a:rPr lang="en-CA" dirty="0" smtClean="0"/>
              <a:t>	a) British Journal of Educational Technology</a:t>
            </a:r>
            <a:br>
              <a:rPr lang="en-CA" dirty="0" smtClean="0"/>
            </a:br>
            <a:r>
              <a:rPr lang="en-CA" dirty="0" smtClean="0"/>
              <a:t>	b) Educational Technology Today</a:t>
            </a:r>
            <a:br>
              <a:rPr lang="en-CA" dirty="0" smtClean="0"/>
            </a:br>
            <a:r>
              <a:rPr lang="en-CA" dirty="0" smtClean="0"/>
              <a:t>	c) American Journal of Education and Technology</a:t>
            </a:r>
          </a:p>
          <a:p>
            <a:pPr marL="0" indent="0">
              <a:buNone/>
            </a:pPr>
            <a:r>
              <a:rPr lang="en-CA" dirty="0" smtClean="0"/>
              <a:t>***</a:t>
            </a:r>
          </a:p>
          <a:p>
            <a:pPr marL="0" indent="-914400">
              <a:lnSpc>
                <a:spcPct val="110000"/>
              </a:lnSpc>
              <a:buNone/>
            </a:pPr>
            <a:r>
              <a:rPr lang="en-US" dirty="0" smtClean="0"/>
              <a:t>5. Which of the following searches would be most helpful                                </a:t>
            </a:r>
          </a:p>
          <a:p>
            <a:pPr marL="0" indent="-914400">
              <a:buNone/>
            </a:pPr>
            <a:r>
              <a:rPr lang="en-US" dirty="0"/>
              <a:t> </a:t>
            </a:r>
            <a:r>
              <a:rPr lang="en-US" dirty="0" smtClean="0"/>
              <a:t>    in finding similar articles?</a:t>
            </a:r>
          </a:p>
          <a:p>
            <a:pPr marL="0" indent="0">
              <a:buNone/>
            </a:pPr>
            <a:r>
              <a:rPr lang="en-US" dirty="0"/>
              <a:t>	</a:t>
            </a:r>
            <a:r>
              <a:rPr lang="en-US" dirty="0" smtClean="0"/>
              <a:t>a</a:t>
            </a:r>
            <a:r>
              <a:rPr lang="en-US" dirty="0"/>
              <a:t>) teaching aids &amp; devices AND research </a:t>
            </a:r>
            <a:br>
              <a:rPr lang="en-US" dirty="0"/>
            </a:br>
            <a:r>
              <a:rPr lang="en-US" dirty="0" smtClean="0"/>
              <a:t>	b</a:t>
            </a:r>
            <a:r>
              <a:rPr lang="en-US" dirty="0"/>
              <a:t>) vocabulary AND multimedia</a:t>
            </a:r>
            <a:br>
              <a:rPr lang="en-US" dirty="0"/>
            </a:br>
            <a:r>
              <a:rPr lang="en-US" dirty="0" smtClean="0"/>
              <a:t>	c</a:t>
            </a:r>
            <a:r>
              <a:rPr lang="en-US" dirty="0"/>
              <a:t>) language AND psychological aspects</a:t>
            </a:r>
          </a:p>
        </p:txBody>
      </p:sp>
      <p:sp>
        <p:nvSpPr>
          <p:cNvPr id="4" name="Title 1"/>
          <p:cNvSpPr txBox="1">
            <a:spLocks/>
          </p:cNvSpPr>
          <p:nvPr/>
        </p:nvSpPr>
        <p:spPr>
          <a:xfrm>
            <a:off x="457200" y="304800"/>
            <a:ext cx="8229600" cy="5635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smtClean="0"/>
              <a:t>Sample Multiple </a:t>
            </a:r>
            <a:r>
              <a:rPr lang="en-US" sz="4000" b="1" dirty="0" smtClean="0"/>
              <a:t>Choice Questions </a:t>
            </a:r>
            <a:endParaRPr lang="en-US" sz="4000" b="1" dirty="0"/>
          </a:p>
        </p:txBody>
      </p:sp>
    </p:spTree>
    <p:extLst>
      <p:ext uri="{BB962C8B-B14F-4D97-AF65-F5344CB8AC3E}">
        <p14:creationId xmlns:p14="http://schemas.microsoft.com/office/powerpoint/2010/main" val="1589664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Inverse Efficiency Score</a:t>
            </a:r>
            <a:endParaRPr lang="en-US" sz="4000" b="1" dirty="0"/>
          </a:p>
        </p:txBody>
      </p:sp>
      <p:sp>
        <p:nvSpPr>
          <p:cNvPr id="3" name="Content Placeholder 2"/>
          <p:cNvSpPr>
            <a:spLocks noGrp="1"/>
          </p:cNvSpPr>
          <p:nvPr>
            <p:ph idx="1"/>
          </p:nvPr>
        </p:nvSpPr>
        <p:spPr>
          <a:xfrm>
            <a:off x="457200" y="1600201"/>
            <a:ext cx="8229600" cy="1371600"/>
          </a:xfrm>
        </p:spPr>
        <p:txBody>
          <a:bodyPr>
            <a:noAutofit/>
          </a:bodyPr>
          <a:lstStyle/>
          <a:p>
            <a:pPr marL="0" indent="0">
              <a:buNone/>
            </a:pPr>
            <a:r>
              <a:rPr lang="en-US" sz="3600" dirty="0" smtClean="0"/>
              <a:t>The higher the score, the less efficient the performance of the task, e.g.:</a:t>
            </a:r>
            <a:br>
              <a:rPr lang="en-US" sz="3600" dirty="0" smtClean="0"/>
            </a:br>
            <a:endParaRPr lang="en-US" sz="3600" dirty="0"/>
          </a:p>
        </p:txBody>
      </p:sp>
      <p:graphicFrame>
        <p:nvGraphicFramePr>
          <p:cNvPr id="5" name="Table 4"/>
          <p:cNvGraphicFramePr>
            <a:graphicFrameLocks noGrp="1"/>
          </p:cNvGraphicFramePr>
          <p:nvPr>
            <p:extLst>
              <p:ext uri="{D42A27DB-BD31-4B8C-83A1-F6EECF244321}">
                <p14:modId xmlns:p14="http://schemas.microsoft.com/office/powerpoint/2010/main" val="2445897425"/>
              </p:ext>
            </p:extLst>
          </p:nvPr>
        </p:nvGraphicFramePr>
        <p:xfrm>
          <a:off x="457200" y="2971800"/>
          <a:ext cx="8229600" cy="173736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sz="3600" b="1" dirty="0" smtClean="0"/>
                        <a:t>Time             / </a:t>
                      </a:r>
                      <a:endParaRPr lang="en-US" sz="3600" b="1" dirty="0"/>
                    </a:p>
                  </a:txBody>
                  <a:tcPr/>
                </a:tc>
                <a:tc>
                  <a:txBody>
                    <a:bodyPr/>
                    <a:lstStyle/>
                    <a:p>
                      <a:r>
                        <a:rPr lang="en-US" sz="3600" b="1" dirty="0" smtClean="0"/>
                        <a:t>Accuracy                   </a:t>
                      </a:r>
                      <a:endParaRPr lang="en-US" sz="3600" b="1" dirty="0"/>
                    </a:p>
                  </a:txBody>
                  <a:tcPr/>
                </a:tc>
                <a:tc>
                  <a:txBody>
                    <a:bodyPr/>
                    <a:lstStyle/>
                    <a:p>
                      <a:r>
                        <a:rPr lang="en-US" sz="3600" b="1" dirty="0" smtClean="0"/>
                        <a:t>IES</a:t>
                      </a:r>
                      <a:endParaRPr lang="en-US" sz="3600" b="1" dirty="0"/>
                    </a:p>
                  </a:txBody>
                  <a:tcPr/>
                </a:tc>
              </a:tr>
              <a:tr h="1097280">
                <a:tc>
                  <a:txBody>
                    <a:bodyPr/>
                    <a:lstStyle/>
                    <a:p>
                      <a:r>
                        <a:rPr lang="en-US" sz="6600" dirty="0" smtClean="0"/>
                        <a:t>400</a:t>
                      </a:r>
                      <a:r>
                        <a:rPr lang="en-US" sz="3200" dirty="0" smtClean="0"/>
                        <a:t>                   </a:t>
                      </a:r>
                      <a:endParaRPr lang="en-US" sz="3200" b="1" dirty="0"/>
                    </a:p>
                  </a:txBody>
                  <a:tcPr/>
                </a:tc>
                <a:tc>
                  <a:txBody>
                    <a:bodyPr/>
                    <a:lstStyle/>
                    <a:p>
                      <a:r>
                        <a:rPr lang="en-US" sz="6000" dirty="0" smtClean="0"/>
                        <a:t>.80</a:t>
                      </a:r>
                      <a:endParaRPr lang="en-US" sz="6000" b="1" dirty="0"/>
                    </a:p>
                  </a:txBody>
                  <a:tcPr/>
                </a:tc>
                <a:tc>
                  <a:txBody>
                    <a:bodyPr/>
                    <a:lstStyle/>
                    <a:p>
                      <a:r>
                        <a:rPr lang="en-US" sz="6000" dirty="0" smtClean="0"/>
                        <a:t>500</a:t>
                      </a:r>
                      <a:endParaRPr lang="en-US" sz="6000" b="1" dirty="0"/>
                    </a:p>
                  </a:txBody>
                  <a:tcPr/>
                </a:tc>
              </a:tr>
            </a:tbl>
          </a:graphicData>
        </a:graphic>
      </p:graphicFrame>
      <p:sp>
        <p:nvSpPr>
          <p:cNvPr id="6" name="TextBox 5"/>
          <p:cNvSpPr txBox="1"/>
          <p:nvPr/>
        </p:nvSpPr>
        <p:spPr>
          <a:xfrm>
            <a:off x="457200" y="5257800"/>
            <a:ext cx="8153400" cy="1323439"/>
          </a:xfrm>
          <a:prstGeom prst="rect">
            <a:avLst/>
          </a:prstGeom>
          <a:noFill/>
        </p:spPr>
        <p:txBody>
          <a:bodyPr wrap="square" rtlCol="0">
            <a:spAutoFit/>
          </a:bodyPr>
          <a:lstStyle/>
          <a:p>
            <a:r>
              <a:rPr lang="en-US" sz="1600" dirty="0" smtClean="0"/>
              <a:t>Townsend, J.T., &amp; Ashby, F.G. (1978). Methods of modeling capacity in simple processing systems. In J. Castellan &amp; F. Restle (Eds.), Cognitive theory. Vol. 3. (pp. 200-239). Hillsdale, N.J.: Erlbaum. </a:t>
            </a:r>
          </a:p>
          <a:p>
            <a:endParaRPr lang="en-US" sz="1600" dirty="0"/>
          </a:p>
          <a:p>
            <a:r>
              <a:rPr lang="en-US" sz="1600" dirty="0" smtClean="0"/>
              <a:t>Townsend, J.T., &amp; Ashby, F.G. (1983). Stochastic modeling of elementary psychological processes. Cambridge: Cambridge University Press.</a:t>
            </a:r>
            <a:endParaRPr lang="en-US" sz="1600" dirty="0"/>
          </a:p>
        </p:txBody>
      </p:sp>
    </p:spTree>
    <p:extLst>
      <p:ext uri="{BB962C8B-B14F-4D97-AF65-F5344CB8AC3E}">
        <p14:creationId xmlns:p14="http://schemas.microsoft.com/office/powerpoint/2010/main" val="461035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187448554"/>
              </p:ext>
            </p:extLst>
          </p:nvPr>
        </p:nvGraphicFramePr>
        <p:xfrm>
          <a:off x="952500" y="990600"/>
          <a:ext cx="7239000" cy="54864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838200" y="293910"/>
            <a:ext cx="7467600" cy="707886"/>
          </a:xfrm>
          <a:prstGeom prst="rect">
            <a:avLst/>
          </a:prstGeom>
        </p:spPr>
        <p:txBody>
          <a:bodyPr wrap="square">
            <a:spAutoFit/>
          </a:bodyPr>
          <a:lstStyle/>
          <a:p>
            <a:pPr algn="ctr">
              <a:defRPr sz="3600" b="1" i="0" u="none" strike="noStrike" kern="1200" baseline="0">
                <a:solidFill>
                  <a:prstClr val="black"/>
                </a:solidFill>
                <a:latin typeface="+mn-lt"/>
                <a:ea typeface="+mn-ea"/>
                <a:cs typeface="+mn-cs"/>
              </a:defRPr>
            </a:pPr>
            <a:r>
              <a:rPr lang="en-US" sz="4000" dirty="0" smtClean="0">
                <a:effectLst>
                  <a:outerShdw blurRad="38100" dist="38100" dir="2700000" algn="tl">
                    <a:srgbClr val="000000">
                      <a:alpha val="43137"/>
                    </a:srgbClr>
                  </a:outerShdw>
                </a:effectLst>
                <a:latin typeface="+mj-lt"/>
              </a:rPr>
              <a:t>The Results</a:t>
            </a:r>
            <a:endParaRPr lang="en-US" sz="2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68789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711996216"/>
              </p:ext>
            </p:extLst>
          </p:nvPr>
        </p:nvGraphicFramePr>
        <p:xfrm>
          <a:off x="429260" y="1066800"/>
          <a:ext cx="8285480" cy="4724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2532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611514328"/>
              </p:ext>
            </p:extLst>
          </p:nvPr>
        </p:nvGraphicFramePr>
        <p:xfrm>
          <a:off x="1066800" y="1219200"/>
          <a:ext cx="7010400" cy="5410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80374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146298216"/>
              </p:ext>
            </p:extLst>
          </p:nvPr>
        </p:nvGraphicFramePr>
        <p:xfrm>
          <a:off x="412388" y="1233714"/>
          <a:ext cx="8319224" cy="43905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4630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09600"/>
          </a:xfrm>
        </p:spPr>
        <p:txBody>
          <a:bodyPr>
            <a:normAutofit fontScale="90000"/>
          </a:bodyPr>
          <a:lstStyle/>
          <a:p>
            <a:r>
              <a:rPr lang="en-US" b="1" dirty="0" smtClean="0">
                <a:effectLst>
                  <a:outerShdw blurRad="38100" dist="38100" dir="2700000" algn="tl">
                    <a:srgbClr val="000000">
                      <a:alpha val="43137"/>
                    </a:srgbClr>
                  </a:outerShdw>
                </a:effectLst>
              </a:rPr>
              <a:t>The Solution</a:t>
            </a:r>
            <a:r>
              <a:rPr lang="en-US" dirty="0" smtClean="0"/>
              <a:t/>
            </a:r>
            <a:br>
              <a:rPr lang="en-US" dirty="0" smtClean="0"/>
            </a:br>
            <a:endParaRPr lang="en-US" dirty="0"/>
          </a:p>
        </p:txBody>
      </p:sp>
      <p:sp>
        <p:nvSpPr>
          <p:cNvPr id="3" name="Content Placeholder 2"/>
          <p:cNvSpPr>
            <a:spLocks noGrp="1"/>
          </p:cNvSpPr>
          <p:nvPr>
            <p:ph idx="1"/>
          </p:nvPr>
        </p:nvSpPr>
        <p:spPr>
          <a:xfrm>
            <a:off x="419100" y="2419529"/>
            <a:ext cx="8382000" cy="4719935"/>
          </a:xfrm>
        </p:spPr>
        <p:txBody>
          <a:bodyPr>
            <a:noAutofit/>
          </a:bodyPr>
          <a:lstStyle/>
          <a:p>
            <a:pPr marL="0" indent="0">
              <a:spcBef>
                <a:spcPts val="600"/>
              </a:spcBef>
              <a:spcAft>
                <a:spcPts val="300"/>
              </a:spcAft>
              <a:buNone/>
            </a:pPr>
            <a:r>
              <a:rPr lang="en-US" sz="3000" dirty="0" smtClean="0"/>
              <a:t>Students will: </a:t>
            </a:r>
            <a:endParaRPr lang="en-US" sz="3000" dirty="0"/>
          </a:p>
          <a:p>
            <a:pPr>
              <a:spcBef>
                <a:spcPts val="800"/>
              </a:spcBef>
              <a:spcAft>
                <a:spcPts val="600"/>
              </a:spcAft>
            </a:pPr>
            <a:r>
              <a:rPr lang="en-US" sz="3000" dirty="0" smtClean="0"/>
              <a:t>Be </a:t>
            </a:r>
            <a:r>
              <a:rPr lang="en-US" sz="3000" dirty="0"/>
              <a:t>familiar with library related vocabulary. </a:t>
            </a:r>
          </a:p>
          <a:p>
            <a:pPr>
              <a:spcBef>
                <a:spcPts val="800"/>
              </a:spcBef>
              <a:spcAft>
                <a:spcPts val="600"/>
              </a:spcAft>
            </a:pPr>
            <a:r>
              <a:rPr lang="en-US" sz="3000" dirty="0" smtClean="0"/>
              <a:t>Understand </a:t>
            </a:r>
            <a:r>
              <a:rPr lang="en-US" sz="3000" dirty="0"/>
              <a:t>the role of the library at </a:t>
            </a:r>
            <a:r>
              <a:rPr lang="en-US" sz="3000" dirty="0" smtClean="0"/>
              <a:t>TRU.</a:t>
            </a:r>
          </a:p>
          <a:p>
            <a:pPr>
              <a:spcBef>
                <a:spcPts val="800"/>
              </a:spcBef>
              <a:spcAft>
                <a:spcPts val="600"/>
              </a:spcAft>
            </a:pPr>
            <a:r>
              <a:rPr lang="en-US" sz="3000" dirty="0" smtClean="0"/>
              <a:t>Recognize </a:t>
            </a:r>
            <a:r>
              <a:rPr lang="en-US" sz="3000" dirty="0"/>
              <a:t>academic sources.</a:t>
            </a:r>
          </a:p>
          <a:p>
            <a:pPr>
              <a:spcBef>
                <a:spcPts val="800"/>
              </a:spcBef>
              <a:spcAft>
                <a:spcPts val="600"/>
              </a:spcAft>
            </a:pPr>
            <a:r>
              <a:rPr lang="en-US" sz="3000" dirty="0" smtClean="0"/>
              <a:t>Be able to find </a:t>
            </a:r>
            <a:r>
              <a:rPr lang="en-US" sz="3000" dirty="0"/>
              <a:t>sources through the TRU Library. </a:t>
            </a:r>
          </a:p>
          <a:p>
            <a:pPr>
              <a:spcBef>
                <a:spcPts val="800"/>
              </a:spcBef>
              <a:spcAft>
                <a:spcPts val="600"/>
              </a:spcAft>
            </a:pPr>
            <a:r>
              <a:rPr lang="en-US" sz="3000" dirty="0" smtClean="0"/>
              <a:t>Be able to cite </a:t>
            </a:r>
            <a:r>
              <a:rPr lang="en-US" sz="3000" dirty="0"/>
              <a:t>sources in APA style.</a:t>
            </a:r>
          </a:p>
        </p:txBody>
      </p:sp>
      <p:sp>
        <p:nvSpPr>
          <p:cNvPr id="4" name="TextBox 3"/>
          <p:cNvSpPr txBox="1"/>
          <p:nvPr/>
        </p:nvSpPr>
        <p:spPr>
          <a:xfrm>
            <a:off x="419100" y="1219200"/>
            <a:ext cx="8305800" cy="1200329"/>
          </a:xfrm>
          <a:prstGeom prst="rect">
            <a:avLst/>
          </a:prstGeom>
          <a:noFill/>
        </p:spPr>
        <p:txBody>
          <a:bodyPr wrap="square" rtlCol="0">
            <a:spAutoFit/>
          </a:bodyPr>
          <a:lstStyle/>
          <a:p>
            <a:r>
              <a:rPr lang="en-US" sz="3600" b="1" dirty="0" smtClean="0"/>
              <a:t>Learning Objectives for ESAL 0580</a:t>
            </a:r>
          </a:p>
          <a:p>
            <a:r>
              <a:rPr lang="en-US" sz="2000" dirty="0" smtClean="0"/>
              <a:t>60 minutes</a:t>
            </a:r>
          </a:p>
          <a:p>
            <a:endParaRPr lang="en-US" sz="1600" dirty="0"/>
          </a:p>
        </p:txBody>
      </p:sp>
    </p:spTree>
    <p:extLst>
      <p:ext uri="{BB962C8B-B14F-4D97-AF65-F5344CB8AC3E}">
        <p14:creationId xmlns:p14="http://schemas.microsoft.com/office/powerpoint/2010/main" val="576838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effectLst>
                  <a:outerShdw blurRad="38100" dist="38100" dir="2700000" algn="tl">
                    <a:srgbClr val="000000">
                      <a:alpha val="43137"/>
                    </a:srgbClr>
                  </a:outerShdw>
                </a:effectLst>
              </a:rPr>
              <a:t>Directions for </a:t>
            </a:r>
            <a:r>
              <a:rPr lang="en-US" sz="4000" b="1" dirty="0" smtClean="0">
                <a:effectLst>
                  <a:outerShdw blurRad="38100" dist="38100" dir="2700000" algn="tl">
                    <a:srgbClr val="000000">
                      <a:alpha val="43137"/>
                    </a:srgbClr>
                  </a:outerShdw>
                </a:effectLst>
              </a:rPr>
              <a:t>Future</a:t>
            </a:r>
            <a:r>
              <a:rPr lang="en-US" b="1" dirty="0" smtClean="0">
                <a:effectLst>
                  <a:outerShdw blurRad="38100" dist="38100" dir="2700000" algn="tl">
                    <a:srgbClr val="000000">
                      <a:alpha val="43137"/>
                    </a:srgbClr>
                  </a:outerShdw>
                </a:effectLst>
              </a:rPr>
              <a:t> Research</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219200"/>
            <a:ext cx="8229600" cy="5029200"/>
          </a:xfrm>
        </p:spPr>
        <p:txBody>
          <a:bodyPr>
            <a:normAutofit fontScale="92500" lnSpcReduction="10000"/>
          </a:bodyPr>
          <a:lstStyle/>
          <a:p>
            <a:r>
              <a:rPr lang="en-US" b="1" dirty="0" smtClean="0"/>
              <a:t>More data on ESL/International students</a:t>
            </a:r>
          </a:p>
          <a:p>
            <a:pPr lvl="1">
              <a:lnSpc>
                <a:spcPct val="120000"/>
              </a:lnSpc>
              <a:spcBef>
                <a:spcPts val="900"/>
              </a:spcBef>
            </a:pPr>
            <a:r>
              <a:rPr lang="en-US" dirty="0" smtClean="0"/>
              <a:t>Age of first exposure to English</a:t>
            </a:r>
          </a:p>
          <a:p>
            <a:pPr lvl="1"/>
            <a:r>
              <a:rPr lang="en-US" dirty="0" smtClean="0"/>
              <a:t>Context of exposure – e.g., Canada vs. India</a:t>
            </a:r>
          </a:p>
          <a:p>
            <a:pPr lvl="1">
              <a:lnSpc>
                <a:spcPct val="120000"/>
              </a:lnSpc>
            </a:pPr>
            <a:r>
              <a:rPr lang="en-US" dirty="0" smtClean="0"/>
              <a:t>Linguistic distance of native language from English</a:t>
            </a:r>
          </a:p>
          <a:p>
            <a:pPr>
              <a:spcBef>
                <a:spcPts val="2400"/>
              </a:spcBef>
            </a:pPr>
            <a:r>
              <a:rPr lang="en-US" b="1" dirty="0"/>
              <a:t>S</a:t>
            </a:r>
            <a:r>
              <a:rPr lang="en-US" b="1" dirty="0" smtClean="0"/>
              <a:t>tudents with learning disabilities</a:t>
            </a:r>
          </a:p>
          <a:p>
            <a:pPr>
              <a:spcBef>
                <a:spcPts val="2400"/>
              </a:spcBef>
            </a:pPr>
            <a:r>
              <a:rPr lang="en-US" b="1" dirty="0"/>
              <a:t>M</a:t>
            </a:r>
            <a:r>
              <a:rPr lang="en-US" b="1" dirty="0" smtClean="0"/>
              <a:t>ore complex tasks</a:t>
            </a:r>
            <a:r>
              <a:rPr lang="en-US" dirty="0" smtClean="0"/>
              <a:t>, e.g.:</a:t>
            </a:r>
          </a:p>
          <a:p>
            <a:pPr lvl="1">
              <a:lnSpc>
                <a:spcPct val="120000"/>
              </a:lnSpc>
              <a:spcBef>
                <a:spcPts val="900"/>
              </a:spcBef>
            </a:pPr>
            <a:r>
              <a:rPr lang="en-US" dirty="0" smtClean="0"/>
              <a:t>Formulating and implementing search strategies</a:t>
            </a:r>
          </a:p>
          <a:p>
            <a:pPr lvl="1">
              <a:lnSpc>
                <a:spcPct val="120000"/>
              </a:lnSpc>
              <a:spcBef>
                <a:spcPts val="528"/>
              </a:spcBef>
            </a:pPr>
            <a:r>
              <a:rPr lang="en-US" dirty="0"/>
              <a:t>E</a:t>
            </a:r>
            <a:r>
              <a:rPr lang="en-US" dirty="0" smtClean="0"/>
              <a:t>valuating sources</a:t>
            </a:r>
          </a:p>
          <a:p>
            <a:pPr lvl="1">
              <a:lnSpc>
                <a:spcPct val="120000"/>
              </a:lnSpc>
              <a:spcBef>
                <a:spcPts val="528"/>
              </a:spcBef>
            </a:pPr>
            <a:r>
              <a:rPr lang="en-US" dirty="0" smtClean="0"/>
              <a:t>Summarizing and paraphrasing content </a:t>
            </a:r>
          </a:p>
          <a:p>
            <a:pPr lvl="1">
              <a:spcBef>
                <a:spcPts val="2400"/>
              </a:spcBef>
            </a:pPr>
            <a:endParaRPr lang="en-US" dirty="0" smtClean="0"/>
          </a:p>
          <a:p>
            <a:pPr marL="0" indent="0">
              <a:buNone/>
            </a:pPr>
            <a:endParaRPr lang="en-US" dirty="0"/>
          </a:p>
        </p:txBody>
      </p:sp>
    </p:spTree>
    <p:extLst>
      <p:ext uri="{BB962C8B-B14F-4D97-AF65-F5344CB8AC3E}">
        <p14:creationId xmlns:p14="http://schemas.microsoft.com/office/powerpoint/2010/main" val="4221464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6040</TotalTime>
  <Words>837</Words>
  <Application>Microsoft Office PowerPoint</Application>
  <PresentationFormat>On-screen Show (4:3)</PresentationFormat>
  <Paragraphs>85</Paragraphs>
  <Slides>13</Slides>
  <Notes>5</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Performance of Information Literacy Task by Librarians, Domestic Students and International Students </vt:lpstr>
      <vt:lpstr>The Problem </vt:lpstr>
      <vt:lpstr>The Literature</vt:lpstr>
      <vt:lpstr>The Method </vt:lpstr>
      <vt:lpstr>A Bibliographic Record in Academic Search Complete</vt:lpstr>
      <vt:lpstr>PowerPoint Presentation</vt:lpstr>
      <vt:lpstr>Inverse Efficiency Score</vt:lpstr>
      <vt:lpstr>PowerPoint Presentation</vt:lpstr>
      <vt:lpstr>PowerPoint Presentation</vt:lpstr>
      <vt:lpstr>PowerPoint Presentation</vt:lpstr>
      <vt:lpstr>PowerPoint Presentation</vt:lpstr>
      <vt:lpstr>The Solution </vt:lpstr>
      <vt:lpstr>Directions for Future Research</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of Information Literacy Task by Librarians, L1 Students and L2 Students.</dc:title>
  <dc:creator>Melissa</dc:creator>
  <cp:lastModifiedBy>Melissa</cp:lastModifiedBy>
  <cp:revision>62</cp:revision>
  <cp:lastPrinted>2014-07-04T22:27:20Z</cp:lastPrinted>
  <dcterms:created xsi:type="dcterms:W3CDTF">2014-07-03T15:14:29Z</dcterms:created>
  <dcterms:modified xsi:type="dcterms:W3CDTF">2015-04-02T19:53:28Z</dcterms:modified>
</cp:coreProperties>
</file>