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1" r:id="rId1"/>
  </p:sldMasterIdLst>
  <p:notesMasterIdLst>
    <p:notesMasterId r:id="rId31"/>
  </p:notesMasterIdLst>
  <p:handoutMasterIdLst>
    <p:handoutMasterId r:id="rId32"/>
  </p:handoutMasterIdLst>
  <p:sldIdLst>
    <p:sldId id="358" r:id="rId2"/>
    <p:sldId id="351" r:id="rId3"/>
    <p:sldId id="380" r:id="rId4"/>
    <p:sldId id="353" r:id="rId5"/>
    <p:sldId id="346" r:id="rId6"/>
    <p:sldId id="355" r:id="rId7"/>
    <p:sldId id="359" r:id="rId8"/>
    <p:sldId id="383" r:id="rId9"/>
    <p:sldId id="379" r:id="rId10"/>
    <p:sldId id="362" r:id="rId11"/>
    <p:sldId id="337" r:id="rId12"/>
    <p:sldId id="364" r:id="rId13"/>
    <p:sldId id="339" r:id="rId14"/>
    <p:sldId id="366" r:id="rId15"/>
    <p:sldId id="367" r:id="rId16"/>
    <p:sldId id="368" r:id="rId17"/>
    <p:sldId id="378" r:id="rId18"/>
    <p:sldId id="396" r:id="rId19"/>
    <p:sldId id="397" r:id="rId20"/>
    <p:sldId id="399" r:id="rId21"/>
    <p:sldId id="398" r:id="rId22"/>
    <p:sldId id="389" r:id="rId23"/>
    <p:sldId id="390" r:id="rId24"/>
    <p:sldId id="391" r:id="rId25"/>
    <p:sldId id="404" r:id="rId26"/>
    <p:sldId id="400" r:id="rId27"/>
    <p:sldId id="394" r:id="rId28"/>
    <p:sldId id="388" r:id="rId29"/>
    <p:sldId id="384" r:id="rId3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208" userDrawn="1">
          <p15:clr>
            <a:srgbClr val="A4A3A4"/>
          </p15:clr>
        </p15:guide>
        <p15:guide id="3" orient="horz"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9C07"/>
    <a:srgbClr val="F7C611"/>
    <a:srgbClr val="FEB80A"/>
    <a:srgbClr val="EABA08"/>
    <a:srgbClr val="4B9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505" autoAdjust="0"/>
    <p:restoredTop sz="77029" autoAdjust="0"/>
  </p:normalViewPr>
  <p:slideViewPr>
    <p:cSldViewPr snapToGrid="0">
      <p:cViewPr varScale="1">
        <p:scale>
          <a:sx n="65" d="100"/>
          <a:sy n="65" d="100"/>
        </p:scale>
        <p:origin x="341" y="58"/>
      </p:cViewPr>
      <p:guideLst>
        <p:guide orient="horz" pos="2160"/>
        <p:guide pos="3840"/>
      </p:guideLst>
    </p:cSldViewPr>
  </p:slideViewPr>
  <p:outlineViewPr>
    <p:cViewPr>
      <p:scale>
        <a:sx n="33" d="100"/>
        <a:sy n="33" d="100"/>
      </p:scale>
      <p:origin x="48" y="1296"/>
    </p:cViewPr>
  </p:outlineViewPr>
  <p:notesTextViewPr>
    <p:cViewPr>
      <p:scale>
        <a:sx n="1" d="1"/>
        <a:sy n="1" d="1"/>
      </p:scale>
      <p:origin x="0" y="0"/>
    </p:cViewPr>
  </p:notesTextViewPr>
  <p:sorterViewPr>
    <p:cViewPr varScale="1">
      <p:scale>
        <a:sx n="1" d="1"/>
        <a:sy n="1" d="1"/>
      </p:scale>
      <p:origin x="0" y="0"/>
    </p:cViewPr>
  </p:sorterViewPr>
  <p:notesViewPr>
    <p:cSldViewPr snapToGrid="0">
      <p:cViewPr>
        <p:scale>
          <a:sx n="98" d="100"/>
          <a:sy n="98" d="100"/>
        </p:scale>
        <p:origin x="-1786" y="662"/>
      </p:cViewPr>
      <p:guideLst>
        <p:guide orient="horz" pos="2880"/>
        <p:guide pos="2208"/>
        <p:guide orient="horz"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1440" tIns="45720" rIns="91440" bIns="45720" rtlCol="0"/>
          <a:lstStyle>
            <a:lvl1pPr algn="r">
              <a:defRPr sz="1200"/>
            </a:lvl1pPr>
          </a:lstStyle>
          <a:p>
            <a:fld id="{C6DE5201-A393-4AF7-BE61-90F4A7206B30}" type="datetimeFigureOut">
              <a:rPr lang="en-US" smtClean="0"/>
              <a:t>6/2/2016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1440" tIns="45720" rIns="91440" bIns="45720" rtlCol="0" anchor="b"/>
          <a:lstStyle>
            <a:lvl1pPr algn="r">
              <a:defRPr sz="1200"/>
            </a:lvl1pPr>
          </a:lstStyle>
          <a:p>
            <a:fld id="{E36E4E99-E6B7-4003-9113-5FA5B65C08AD}" type="slidenum">
              <a:rPr lang="en-US" smtClean="0"/>
              <a:t>‹#›</a:t>
            </a:fld>
            <a:endParaRPr lang="en-US" dirty="0"/>
          </a:p>
        </p:txBody>
      </p:sp>
    </p:spTree>
    <p:extLst>
      <p:ext uri="{BB962C8B-B14F-4D97-AF65-F5344CB8AC3E}">
        <p14:creationId xmlns:p14="http://schemas.microsoft.com/office/powerpoint/2010/main" val="3174613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106FF49F-53B8-47D4-A1E0-A3145B28820A}" type="datetimeFigureOut">
              <a:rPr lang="en-US" smtClean="0"/>
              <a:t>6/2/2016</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890F2C6E-1895-454A-890B-EFB472759027}" type="slidenum">
              <a:rPr lang="en-US" smtClean="0"/>
              <a:t>‹#›</a:t>
            </a:fld>
            <a:endParaRPr lang="en-US" dirty="0"/>
          </a:p>
        </p:txBody>
      </p:sp>
    </p:spTree>
    <p:extLst>
      <p:ext uri="{BB962C8B-B14F-4D97-AF65-F5344CB8AC3E}">
        <p14:creationId xmlns:p14="http://schemas.microsoft.com/office/powerpoint/2010/main" val="2886437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I read the </a:t>
            </a:r>
            <a:r>
              <a:rPr lang="en-US" sz="1200" i="1" kern="1200" dirty="0" smtClean="0">
                <a:solidFill>
                  <a:schemeClr val="tx1"/>
                </a:solidFill>
                <a:effectLst/>
                <a:latin typeface="+mn-lt"/>
                <a:ea typeface="+mn-ea"/>
                <a:cs typeface="+mn-cs"/>
              </a:rPr>
              <a:t>Framework</a:t>
            </a:r>
            <a:r>
              <a:rPr lang="en-US" sz="1200" i="0" kern="1200" dirty="0" smtClean="0">
                <a:solidFill>
                  <a:schemeClr val="tx1"/>
                </a:solidFill>
                <a:effectLst/>
                <a:latin typeface="+mn-lt"/>
                <a:ea typeface="+mn-ea"/>
                <a:cs typeface="+mn-cs"/>
              </a:rPr>
              <a:t>,</a:t>
            </a:r>
            <a:r>
              <a:rPr lang="en-US" sz="1200"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first thing I thought is that we are expecting lot of our students -- and the second thing I thought is that we are </a:t>
            </a:r>
            <a:r>
              <a:rPr lang="en-US" sz="1200" i="1" kern="1200" dirty="0" smtClean="0">
                <a:solidFill>
                  <a:schemeClr val="tx1"/>
                </a:solidFill>
                <a:effectLst/>
                <a:latin typeface="+mn-lt"/>
                <a:ea typeface="+mn-ea"/>
                <a:cs typeface="+mn-cs"/>
              </a:rPr>
              <a:t>assuming</a:t>
            </a:r>
            <a:r>
              <a:rPr lang="en-US" sz="1200" kern="1200" dirty="0" smtClean="0">
                <a:solidFill>
                  <a:schemeClr val="tx1"/>
                </a:solidFill>
                <a:effectLst/>
                <a:latin typeface="+mn-lt"/>
                <a:ea typeface="+mn-ea"/>
                <a:cs typeface="+mn-cs"/>
              </a:rPr>
              <a:t> a lot </a:t>
            </a:r>
            <a:r>
              <a:rPr lang="en-US" sz="1200" i="1" kern="1200" dirty="0" smtClean="0">
                <a:solidFill>
                  <a:schemeClr val="tx1"/>
                </a:solidFill>
                <a:effectLst/>
                <a:latin typeface="+mn-lt"/>
                <a:ea typeface="+mn-ea"/>
                <a:cs typeface="+mn-cs"/>
              </a:rPr>
              <a:t>about</a:t>
            </a:r>
            <a:r>
              <a:rPr lang="en-US" sz="1200" kern="1200" dirty="0" smtClean="0">
                <a:solidFill>
                  <a:schemeClr val="tx1"/>
                </a:solidFill>
                <a:effectLst/>
                <a:latin typeface="+mn-lt"/>
                <a:ea typeface="+mn-ea"/>
                <a:cs typeface="+mn-cs"/>
              </a:rPr>
              <a:t> our students.</a:t>
            </a:r>
            <a:endParaRPr lang="en-US" dirty="0"/>
          </a:p>
        </p:txBody>
      </p:sp>
      <p:sp>
        <p:nvSpPr>
          <p:cNvPr id="4" name="Slide Number Placeholder 3"/>
          <p:cNvSpPr>
            <a:spLocks noGrp="1"/>
          </p:cNvSpPr>
          <p:nvPr>
            <p:ph type="sldNum" sz="quarter" idx="10"/>
          </p:nvPr>
        </p:nvSpPr>
        <p:spPr/>
        <p:txBody>
          <a:bodyPr/>
          <a:lstStyle/>
          <a:p>
            <a:fld id="{890F2C6E-1895-454A-890B-EFB472759027}" type="slidenum">
              <a:rPr lang="en-US" smtClean="0"/>
              <a:t>1</a:t>
            </a:fld>
            <a:endParaRPr lang="en-US" dirty="0"/>
          </a:p>
        </p:txBody>
      </p:sp>
    </p:spTree>
    <p:extLst>
      <p:ext uri="{BB962C8B-B14F-4D97-AF65-F5344CB8AC3E}">
        <p14:creationId xmlns:p14="http://schemas.microsoft.com/office/powerpoint/2010/main" val="553876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International students do not necessarily share the assumptions that underlie the framework, and all students – domestic as well as international -- will benefit by having these assumptions made explicit.    </a:t>
            </a:r>
          </a:p>
          <a:p>
            <a:pPr lvl="0"/>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my information literacy workshops, I see students being asked to run before they can walk.  In particular, many of them are being expected to view knowledge, authority, and even what it means to be educated person in culturally unfamiliar and sometimes uncomfortable ways.</a:t>
            </a:r>
            <a:endParaRPr lang="en-US" dirty="0"/>
          </a:p>
        </p:txBody>
      </p:sp>
      <p:sp>
        <p:nvSpPr>
          <p:cNvPr id="4" name="Slide Number Placeholder 3"/>
          <p:cNvSpPr>
            <a:spLocks noGrp="1"/>
          </p:cNvSpPr>
          <p:nvPr>
            <p:ph type="sldNum" sz="quarter" idx="10"/>
          </p:nvPr>
        </p:nvSpPr>
        <p:spPr/>
        <p:txBody>
          <a:bodyPr/>
          <a:lstStyle/>
          <a:p>
            <a:fld id="{890F2C6E-1895-454A-890B-EFB472759027}" type="slidenum">
              <a:rPr lang="en-US" smtClean="0"/>
              <a:t>2</a:t>
            </a:fld>
            <a:endParaRPr lang="en-US" dirty="0"/>
          </a:p>
        </p:txBody>
      </p:sp>
    </p:spTree>
    <p:extLst>
      <p:ext uri="{BB962C8B-B14F-4D97-AF65-F5344CB8AC3E}">
        <p14:creationId xmlns:p14="http://schemas.microsoft.com/office/powerpoint/2010/main" val="3819720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I’m using “assumption” in the neutral sense of “something taken for granted.”  An assumption is just something that’s assumed: it can be accurate or inaccurate, benign or pernicious.  But the important thing about an assumption is that it’s tacit, and because it’s tacit, it’s easy to forget that not everyone shares it.  And then when we do discover that not everyone shares it, we are tempted to see this difference as a deficit. </a:t>
            </a:r>
          </a:p>
        </p:txBody>
      </p:sp>
      <p:sp>
        <p:nvSpPr>
          <p:cNvPr id="4" name="Slide Number Placeholder 3"/>
          <p:cNvSpPr>
            <a:spLocks noGrp="1"/>
          </p:cNvSpPr>
          <p:nvPr>
            <p:ph type="sldNum" sz="quarter" idx="10"/>
          </p:nvPr>
        </p:nvSpPr>
        <p:spPr/>
        <p:txBody>
          <a:bodyPr/>
          <a:lstStyle/>
          <a:p>
            <a:fld id="{890F2C6E-1895-454A-890B-EFB472759027}" type="slidenum">
              <a:rPr lang="en-US" smtClean="0"/>
              <a:t>3</a:t>
            </a:fld>
            <a:endParaRPr lang="en-US" dirty="0"/>
          </a:p>
        </p:txBody>
      </p:sp>
    </p:spTree>
    <p:extLst>
      <p:ext uri="{BB962C8B-B14F-4D97-AF65-F5344CB8AC3E}">
        <p14:creationId xmlns:p14="http://schemas.microsoft.com/office/powerpoint/2010/main" val="3819720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890F2C6E-1895-454A-890B-EFB472759027}" type="slidenum">
              <a:rPr lang="en-US" smtClean="0"/>
              <a:t>4</a:t>
            </a:fld>
            <a:endParaRPr lang="en-US" dirty="0"/>
          </a:p>
        </p:txBody>
      </p:sp>
    </p:spTree>
    <p:extLst>
      <p:ext uri="{BB962C8B-B14F-4D97-AF65-F5344CB8AC3E}">
        <p14:creationId xmlns:p14="http://schemas.microsoft.com/office/powerpoint/2010/main" val="3819720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smtClean="0"/>
          </a:p>
        </p:txBody>
      </p:sp>
      <p:sp>
        <p:nvSpPr>
          <p:cNvPr id="4" name="Slide Number Placeholder 3"/>
          <p:cNvSpPr>
            <a:spLocks noGrp="1"/>
          </p:cNvSpPr>
          <p:nvPr>
            <p:ph type="sldNum" sz="quarter" idx="10"/>
          </p:nvPr>
        </p:nvSpPr>
        <p:spPr/>
        <p:txBody>
          <a:bodyPr/>
          <a:lstStyle/>
          <a:p>
            <a:fld id="{890F2C6E-1895-454A-890B-EFB472759027}" type="slidenum">
              <a:rPr lang="en-US" smtClean="0"/>
              <a:t>5</a:t>
            </a:fld>
            <a:endParaRPr lang="en-US" dirty="0"/>
          </a:p>
        </p:txBody>
      </p:sp>
    </p:spTree>
    <p:extLst>
      <p:ext uri="{BB962C8B-B14F-4D97-AF65-F5344CB8AC3E}">
        <p14:creationId xmlns:p14="http://schemas.microsoft.com/office/powerpoint/2010/main" val="3819720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This is a particularly difficult concept for those international students who come from countries with authoritarian social and political systems.  It is often quite difficult for them to understand and internalize the idea that even authoritative sources of information -- such as teachers, government officials, and authors of journal articles – are subject to challenge.</a:t>
            </a: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this reason, students from these countries often do not understand why they must consult multiple sources in their research, why one source representing one point of view is not enough. So they will find one apparently authoritative source and essentially crib from it, because that is what they have been taught to do.  Synthesizing different perspectives and forming one’s own opinion is a real challenge for many students, but it is particularly difficult for some international students.</a:t>
            </a:r>
            <a:endParaRPr lang="en-CA"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0F2C6E-1895-454A-890B-EFB472759027}" type="slidenum">
              <a:rPr lang="en-US" smtClean="0"/>
              <a:t>6</a:t>
            </a:fld>
            <a:endParaRPr lang="en-US" dirty="0"/>
          </a:p>
        </p:txBody>
      </p:sp>
    </p:spTree>
    <p:extLst>
      <p:ext uri="{BB962C8B-B14F-4D97-AF65-F5344CB8AC3E}">
        <p14:creationId xmlns:p14="http://schemas.microsoft.com/office/powerpoint/2010/main" val="3819720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F2C6E-1895-454A-890B-EFB472759027}" type="slidenum">
              <a:rPr lang="en-US" smtClean="0"/>
              <a:t>7</a:t>
            </a:fld>
            <a:endParaRPr lang="en-US" dirty="0"/>
          </a:p>
        </p:txBody>
      </p:sp>
    </p:spTree>
    <p:extLst>
      <p:ext uri="{BB962C8B-B14F-4D97-AF65-F5344CB8AC3E}">
        <p14:creationId xmlns:p14="http://schemas.microsoft.com/office/powerpoint/2010/main" val="1367589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other words, we know what we know because people over time have asked certain questions and pursued particular lines of inquiry.  </a:t>
            </a:r>
          </a:p>
          <a:p>
            <a:endParaRPr lang="en-US" sz="1200" kern="120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As an example, we know a lot about the daily lives of slaves in the United States because the Roosevelt administration sent young people working for the Federal Writers' Project to interview elderly freedmen and women.  If the Federal Writers’ project hadn’t existed, we wouldn’t have those stories.  So the particular social and economic factors that led to the creation of the Federal Writer’s project inform our understanding of slavery.  In order to understand that the recording of these testimonials was influenced by the context in which it was done, it is necessary to first understand that it might not have happened at all.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0F2C6E-1895-454A-890B-EFB472759027}" type="slidenum">
              <a:rPr lang="en-US" smtClean="0"/>
              <a:t>8</a:t>
            </a:fld>
            <a:endParaRPr lang="en-US" dirty="0"/>
          </a:p>
        </p:txBody>
      </p:sp>
    </p:spTree>
    <p:extLst>
      <p:ext uri="{BB962C8B-B14F-4D97-AF65-F5344CB8AC3E}">
        <p14:creationId xmlns:p14="http://schemas.microsoft.com/office/powerpoint/2010/main" val="1367589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F2C6E-1895-454A-890B-EFB472759027}" type="slidenum">
              <a:rPr lang="en-US" smtClean="0"/>
              <a:t>9</a:t>
            </a:fld>
            <a:endParaRPr lang="en-US" dirty="0"/>
          </a:p>
        </p:txBody>
      </p:sp>
    </p:spTree>
    <p:extLst>
      <p:ext uri="{BB962C8B-B14F-4D97-AF65-F5344CB8AC3E}">
        <p14:creationId xmlns:p14="http://schemas.microsoft.com/office/powerpoint/2010/main" val="824757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So the quality – and thus the value -- of an article published in a scientific journal will be very different from the quality of a blog post published on the website of an environmental organization. The concept that information varies in quality is important – not just for understanding why care must be taken in the </a:t>
            </a:r>
            <a:r>
              <a:rPr lang="en-US" sz="1200" i="1" kern="1200" dirty="0" smtClean="0">
                <a:solidFill>
                  <a:schemeClr val="tx1"/>
                </a:solidFill>
                <a:effectLst/>
                <a:latin typeface="+mn-lt"/>
                <a:ea typeface="+mn-ea"/>
                <a:cs typeface="+mn-cs"/>
              </a:rPr>
              <a:t>selection</a:t>
            </a:r>
            <a:r>
              <a:rPr lang="en-US" sz="1200" kern="1200" dirty="0" smtClean="0">
                <a:solidFill>
                  <a:schemeClr val="tx1"/>
                </a:solidFill>
                <a:effectLst/>
                <a:latin typeface="+mn-lt"/>
                <a:ea typeface="+mn-ea"/>
                <a:cs typeface="+mn-cs"/>
              </a:rPr>
              <a:t> of sources, but also in understanding why it is important to </a:t>
            </a:r>
            <a:r>
              <a:rPr lang="en-US" sz="1200" i="1" kern="1200" dirty="0" smtClean="0">
                <a:solidFill>
                  <a:schemeClr val="tx1"/>
                </a:solidFill>
                <a:effectLst/>
                <a:latin typeface="+mn-lt"/>
                <a:ea typeface="+mn-ea"/>
                <a:cs typeface="+mn-cs"/>
              </a:rPr>
              <a:t>cite</a:t>
            </a:r>
            <a:r>
              <a:rPr lang="en-US" sz="1200" kern="1200" dirty="0" smtClean="0">
                <a:solidFill>
                  <a:schemeClr val="tx1"/>
                </a:solidFill>
                <a:effectLst/>
                <a:latin typeface="+mn-lt"/>
                <a:ea typeface="+mn-ea"/>
                <a:cs typeface="+mn-cs"/>
              </a:rPr>
              <a:t> those sources. </a:t>
            </a:r>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0F2C6E-1895-454A-890B-EFB472759027}" type="slidenum">
              <a:rPr lang="en-US" smtClean="0"/>
              <a:t>10</a:t>
            </a:fld>
            <a:endParaRPr lang="en-US" dirty="0"/>
          </a:p>
        </p:txBody>
      </p:sp>
    </p:spTree>
    <p:extLst>
      <p:ext uri="{BB962C8B-B14F-4D97-AF65-F5344CB8AC3E}">
        <p14:creationId xmlns:p14="http://schemas.microsoft.com/office/powerpoint/2010/main" val="824757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F2C6E-1895-454A-890B-EFB472759027}" type="slidenum">
              <a:rPr lang="en-US" smtClean="0"/>
              <a:t>11</a:t>
            </a:fld>
            <a:endParaRPr lang="en-US" dirty="0"/>
          </a:p>
        </p:txBody>
      </p:sp>
    </p:spTree>
    <p:extLst>
      <p:ext uri="{BB962C8B-B14F-4D97-AF65-F5344CB8AC3E}">
        <p14:creationId xmlns:p14="http://schemas.microsoft.com/office/powerpoint/2010/main" val="3745705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smtClean="0">
                <a:solidFill>
                  <a:schemeClr val="tx1"/>
                </a:solidFill>
                <a:effectLst/>
                <a:latin typeface="+mn-lt"/>
                <a:ea typeface="+mn-ea"/>
                <a:cs typeface="+mn-cs"/>
              </a:rPr>
              <a:t>Knowledge is not a set of facts and concepts handed down by a single source of authority, such a teacher or government official.   Instead, it requires that students ask questions and actively seek out answers to those questions. This is particularly a concern with international students, many of whom come from education systems in which rote memorization is emphasized and asking questions is discouraged.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kern="1200" dirty="0" smtClean="0">
                <a:solidFill>
                  <a:schemeClr val="tx1"/>
                </a:solidFill>
                <a:effectLst/>
                <a:latin typeface="+mn-lt"/>
                <a:ea typeface="+mn-ea"/>
                <a:cs typeface="+mn-cs"/>
              </a:rPr>
              <a:t>I  tell my students that at a Canadian university, it is not enough to simply learn information, but instead they must go out and find information from various sources and synthesize it into a coherent whole in the form of a research paper– and a that significant part of their grades are going to depend on their doing this well.</a:t>
            </a:r>
          </a:p>
          <a:p>
            <a:pPr marL="457200" lvl="1"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kern="1200" dirty="0" smtClean="0">
                <a:solidFill>
                  <a:schemeClr val="tx1"/>
                </a:solidFill>
                <a:effectLst/>
                <a:latin typeface="+mn-lt"/>
                <a:ea typeface="+mn-ea"/>
                <a:cs typeface="+mn-cs"/>
              </a:rPr>
              <a:t>This another thing that international students sometimes find hard to grasp, the fact that research involves gleaning information from multiple sources.  So a student who is writing about the need for halal food options on campus is unlikely to find articles specifically about halal food options on campus.  But she is likely to find articles on a) the challenges of providing diverse food options on campus and b) the importance of halal food to Muslims living in the West.  Her task is to read both sets of articles, synthesize the information they contain, and add her own perspective to create new knowledge.</a:t>
            </a:r>
            <a:endParaRPr lang="en-US" dirty="0" smtClean="0"/>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90F2C6E-1895-454A-890B-EFB472759027}" type="slidenum">
              <a:rPr lang="en-US" smtClean="0"/>
              <a:t>12</a:t>
            </a:fld>
            <a:endParaRPr lang="en-US" dirty="0"/>
          </a:p>
        </p:txBody>
      </p:sp>
    </p:spTree>
    <p:extLst>
      <p:ext uri="{BB962C8B-B14F-4D97-AF65-F5344CB8AC3E}">
        <p14:creationId xmlns:p14="http://schemas.microsoft.com/office/powerpoint/2010/main" val="3745705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890F2C6E-1895-454A-890B-EFB472759027}" type="slidenum">
              <a:rPr lang="en-US" smtClean="0"/>
              <a:t>13</a:t>
            </a:fld>
            <a:endParaRPr lang="en-US" dirty="0"/>
          </a:p>
        </p:txBody>
      </p:sp>
    </p:spTree>
    <p:extLst>
      <p:ext uri="{BB962C8B-B14F-4D97-AF65-F5344CB8AC3E}">
        <p14:creationId xmlns:p14="http://schemas.microsoft.com/office/powerpoint/2010/main" val="330729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Again, this is a particularly difficult concept for international students who come from authoritarian countries.  It is very difficult for them to understand that it is OK --  even encouraged --  to disagree with other people so long as they support their own ideas with facts and reasoned arguments.  This is how knowledge is built.  It’s what people do at universities.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is a</a:t>
            </a:r>
            <a:r>
              <a:rPr lang="en-US" sz="1200" kern="1200" baseline="0" dirty="0" smtClean="0">
                <a:solidFill>
                  <a:schemeClr val="tx1"/>
                </a:solidFill>
                <a:effectLst/>
                <a:latin typeface="+mn-lt"/>
                <a:ea typeface="+mn-ea"/>
                <a:cs typeface="+mn-cs"/>
              </a:rPr>
              <a:t> tricky concept because of course it doesn’t apply across the board.  There are constraints on who can disagree with whom and how they go about doing it.  But the ideal of academic discourse is that disagreement welcomed, even if individual academics don’t always live up to this ideal.  And students need to understand how the system is supposed to work before they can recognize when it isn’t working that way.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addition, even when we don’t live  up to this ideal, it is necessary to maintain the pretense of doing so because it is important to our self- concept as academics. I think of this as being similar to how, in a low-social-distance society like Canada, people often interact as equals without actually being equals, either materially or socially.  So a student from a high-distance society may be surprised to see the dean chatting with the janitor, but the dean is still the dean and the janitor is still the janitor, even if both have a lot invested in interacting as if they were equals because it supports their self-concept of themselves and their society.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Similarly, at the end of the day, students’ opinions count for much less than professors’, but most professors will expect students to express opinions anyway.   This sometimes leads to the what I call the graduate student’s dilemma – the need to come up with a thesis that is original enough to have </a:t>
            </a:r>
            <a:r>
              <a:rPr lang="en-US" sz="1200" kern="1200" dirty="0" smtClean="0">
                <a:solidFill>
                  <a:schemeClr val="tx1"/>
                </a:solidFill>
                <a:effectLst/>
                <a:latin typeface="+mn-lt"/>
                <a:ea typeface="+mn-ea"/>
                <a:cs typeface="+mn-cs"/>
              </a:rPr>
              <a:t>merit but not </a:t>
            </a:r>
            <a:r>
              <a:rPr lang="en-US" sz="1200" kern="1200" baseline="0" dirty="0" smtClean="0">
                <a:solidFill>
                  <a:schemeClr val="tx1"/>
                </a:solidFill>
                <a:effectLst/>
                <a:latin typeface="+mn-lt"/>
                <a:ea typeface="+mn-ea"/>
                <a:cs typeface="+mn-cs"/>
              </a:rPr>
              <a:t>so original as to seriously threaten your supervisor’s professional identity.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0F2C6E-1895-454A-890B-EFB472759027}" type="slidenum">
              <a:rPr lang="en-US" smtClean="0"/>
              <a:t>14</a:t>
            </a:fld>
            <a:endParaRPr lang="en-US" dirty="0"/>
          </a:p>
        </p:txBody>
      </p:sp>
    </p:spTree>
    <p:extLst>
      <p:ext uri="{BB962C8B-B14F-4D97-AF65-F5344CB8AC3E}">
        <p14:creationId xmlns:p14="http://schemas.microsoft.com/office/powerpoint/2010/main" val="330729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890F2C6E-1895-454A-890B-EFB472759027}" type="slidenum">
              <a:rPr lang="en-US" smtClean="0"/>
              <a:t>15</a:t>
            </a:fld>
            <a:endParaRPr lang="en-US" dirty="0"/>
          </a:p>
        </p:txBody>
      </p:sp>
    </p:spTree>
    <p:extLst>
      <p:ext uri="{BB962C8B-B14F-4D97-AF65-F5344CB8AC3E}">
        <p14:creationId xmlns:p14="http://schemas.microsoft.com/office/powerpoint/2010/main" val="3457677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This connects to a number of the earlier assumptions, including the idea that authority is contested, the idea that information creation is contingent on social, cultural and economic factors, and the idea that reasonable people can disagree.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If information is contested, and if its creation is the result of a process that is influenced by things other than the disinterested pursuit of the truth, then there is no fixed point at which the process of information creation is complete.  So both the process of creating information and the process of discovering it are necessarily ongoing.</a:t>
            </a:r>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0F2C6E-1895-454A-890B-EFB472759027}" type="slidenum">
              <a:rPr lang="en-US" smtClean="0"/>
              <a:t>16</a:t>
            </a:fld>
            <a:endParaRPr lang="en-US" dirty="0"/>
          </a:p>
        </p:txBody>
      </p:sp>
    </p:spTree>
    <p:extLst>
      <p:ext uri="{BB962C8B-B14F-4D97-AF65-F5344CB8AC3E}">
        <p14:creationId xmlns:p14="http://schemas.microsoft.com/office/powerpoint/2010/main" val="3457677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Many of our students share these assumptions when they come to university – which is why the </a:t>
            </a:r>
            <a:r>
              <a:rPr lang="en-US" sz="1200" i="1" kern="1200" dirty="0" smtClean="0">
                <a:solidFill>
                  <a:schemeClr val="tx1"/>
                </a:solidFill>
                <a:effectLst/>
                <a:latin typeface="+mn-lt"/>
                <a:ea typeface="+mn-ea"/>
                <a:cs typeface="+mn-cs"/>
              </a:rPr>
              <a:t>Framework</a:t>
            </a:r>
            <a:r>
              <a:rPr lang="en-US" sz="1200" kern="1200" dirty="0" smtClean="0">
                <a:solidFill>
                  <a:schemeClr val="tx1"/>
                </a:solidFill>
                <a:effectLst/>
                <a:latin typeface="+mn-lt"/>
                <a:ea typeface="+mn-ea"/>
                <a:cs typeface="+mn-cs"/>
              </a:rPr>
              <a:t> assumes rather than explicitly states them – but we need to keep in mind that not all of our students come from the same cultural background.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0F2C6E-1895-454A-890B-EFB472759027}" type="slidenum">
              <a:rPr lang="en-US" smtClean="0"/>
              <a:t>17</a:t>
            </a:fld>
            <a:endParaRPr lang="en-US" dirty="0"/>
          </a:p>
        </p:txBody>
      </p:sp>
    </p:spTree>
    <p:extLst>
      <p:ext uri="{BB962C8B-B14F-4D97-AF65-F5344CB8AC3E}">
        <p14:creationId xmlns:p14="http://schemas.microsoft.com/office/powerpoint/2010/main" val="3819720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Nowhere is this more important than in matters relating to citation and plagiarism....</a:t>
            </a: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So I tell then that no, everyone does not know that, and some people might even dispute it. Citing your sources is important because it enables your readers to reconstruct the process by which you came to your conclusions and decide for themselves if they find your arguments persuasive.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And it is important for your reader to know what your sources are so that he or she can evaluate their quality; information taken from a blog post does not have the same weight as information taken from a peer-reviewed article, so is it is important for your reader to know where you got your information.  That way they can decide for themselves if you have used a credible resource.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p:txBody>
      </p:sp>
      <p:sp>
        <p:nvSpPr>
          <p:cNvPr id="4" name="Slide Number Placeholder 3"/>
          <p:cNvSpPr>
            <a:spLocks noGrp="1"/>
          </p:cNvSpPr>
          <p:nvPr>
            <p:ph type="sldNum" sz="quarter" idx="10"/>
          </p:nvPr>
        </p:nvSpPr>
        <p:spPr/>
        <p:txBody>
          <a:bodyPr/>
          <a:lstStyle/>
          <a:p>
            <a:fld id="{890F2C6E-1895-454A-890B-EFB472759027}" type="slidenum">
              <a:rPr lang="en-US" smtClean="0"/>
              <a:t>18</a:t>
            </a:fld>
            <a:endParaRPr lang="en-US" dirty="0"/>
          </a:p>
        </p:txBody>
      </p:sp>
    </p:spTree>
    <p:extLst>
      <p:ext uri="{BB962C8B-B14F-4D97-AF65-F5344CB8AC3E}">
        <p14:creationId xmlns:p14="http://schemas.microsoft.com/office/powerpoint/2010/main" val="3465439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Citing your sources is important because it enables your readers to reconstruct the process by which you came to your conclusions and decide for themselves if they find your arguments persuasive.</a:t>
            </a:r>
          </a:p>
        </p:txBody>
      </p:sp>
      <p:sp>
        <p:nvSpPr>
          <p:cNvPr id="4" name="Slide Number Placeholder 3"/>
          <p:cNvSpPr>
            <a:spLocks noGrp="1"/>
          </p:cNvSpPr>
          <p:nvPr>
            <p:ph type="sldNum" sz="quarter" idx="10"/>
          </p:nvPr>
        </p:nvSpPr>
        <p:spPr/>
        <p:txBody>
          <a:bodyPr/>
          <a:lstStyle/>
          <a:p>
            <a:fld id="{890F2C6E-1895-454A-890B-EFB472759027}" type="slidenum">
              <a:rPr lang="en-US" smtClean="0"/>
              <a:t>19</a:t>
            </a:fld>
            <a:endParaRPr lang="en-US" dirty="0"/>
          </a:p>
        </p:txBody>
      </p:sp>
    </p:spTree>
    <p:extLst>
      <p:ext uri="{BB962C8B-B14F-4D97-AF65-F5344CB8AC3E}">
        <p14:creationId xmlns:p14="http://schemas.microsoft.com/office/powerpoint/2010/main" val="696153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ea typeface="Times New Roman" panose="02020603050405020304" pitchFamily="18" charset="0"/>
              </a:rPr>
              <a:t>It is very important for your readers to know what your sources are so that they can evaluate their quality.  Information taken from a blog post does not have the same weight as information taken from a peer-reviewed article, so is it is important for your readers to know where you got your information.  That way they can decide for themselves if you’ve used a credible resource.</a:t>
            </a:r>
            <a:endParaRPr lang="en-CA" dirty="0"/>
          </a:p>
        </p:txBody>
      </p:sp>
      <p:sp>
        <p:nvSpPr>
          <p:cNvPr id="4" name="Slide Number Placeholder 3"/>
          <p:cNvSpPr>
            <a:spLocks noGrp="1"/>
          </p:cNvSpPr>
          <p:nvPr>
            <p:ph type="sldNum" sz="quarter" idx="10"/>
          </p:nvPr>
        </p:nvSpPr>
        <p:spPr/>
        <p:txBody>
          <a:bodyPr/>
          <a:lstStyle/>
          <a:p>
            <a:fld id="{890F2C6E-1895-454A-890B-EFB472759027}" type="slidenum">
              <a:rPr lang="en-US" smtClean="0"/>
              <a:t>20</a:t>
            </a:fld>
            <a:endParaRPr lang="en-US" dirty="0"/>
          </a:p>
        </p:txBody>
      </p:sp>
    </p:spTree>
    <p:extLst>
      <p:ext uri="{BB962C8B-B14F-4D97-AF65-F5344CB8AC3E}">
        <p14:creationId xmlns:p14="http://schemas.microsoft.com/office/powerpoint/2010/main" val="25216834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It is important to keep the individual voices distinct, including your own.  Your reader needs to know which ideas are your own and which you have borrowed from someone else.  </a:t>
            </a:r>
            <a:endParaRPr lang="en-US" baseline="0" dirty="0" smtClean="0"/>
          </a:p>
        </p:txBody>
      </p:sp>
      <p:sp>
        <p:nvSpPr>
          <p:cNvPr id="4" name="Slide Number Placeholder 3"/>
          <p:cNvSpPr>
            <a:spLocks noGrp="1"/>
          </p:cNvSpPr>
          <p:nvPr>
            <p:ph type="sldNum" sz="quarter" idx="10"/>
          </p:nvPr>
        </p:nvSpPr>
        <p:spPr/>
        <p:txBody>
          <a:bodyPr/>
          <a:lstStyle/>
          <a:p>
            <a:fld id="{890F2C6E-1895-454A-890B-EFB472759027}" type="slidenum">
              <a:rPr lang="en-US" smtClean="0"/>
              <a:t>21</a:t>
            </a:fld>
            <a:endParaRPr lang="en-US" dirty="0"/>
          </a:p>
        </p:txBody>
      </p:sp>
    </p:spTree>
    <p:extLst>
      <p:ext uri="{BB962C8B-B14F-4D97-AF65-F5344CB8AC3E}">
        <p14:creationId xmlns:p14="http://schemas.microsoft.com/office/powerpoint/2010/main" val="1697240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now I’m going to talk briefly about a</a:t>
            </a:r>
            <a:r>
              <a:rPr lang="en-US" baseline="0" dirty="0" smtClean="0"/>
              <a:t> learning activity that I did with a group of international students preparing to go into a Practical Nursing program.   </a:t>
            </a:r>
          </a:p>
          <a:p>
            <a:endParaRPr lang="en-US" baseline="0" dirty="0" smtClean="0"/>
          </a:p>
          <a:p>
            <a:r>
              <a:rPr lang="en-US" baseline="0" dirty="0" smtClean="0"/>
              <a:t>This activity addresses the idea that…</a:t>
            </a:r>
          </a:p>
          <a:p>
            <a:endParaRPr lang="en-US" baseline="0" dirty="0" smtClean="0"/>
          </a:p>
          <a:p>
            <a:r>
              <a:rPr lang="en-US" baseline="0" dirty="0" smtClean="0"/>
              <a:t>And the question that I chose to investigate is…</a:t>
            </a:r>
            <a:endParaRPr lang="en-CA" dirty="0"/>
          </a:p>
        </p:txBody>
      </p:sp>
      <p:sp>
        <p:nvSpPr>
          <p:cNvPr id="4" name="Slide Number Placeholder 3"/>
          <p:cNvSpPr>
            <a:spLocks noGrp="1"/>
          </p:cNvSpPr>
          <p:nvPr>
            <p:ph type="sldNum" sz="quarter" idx="10"/>
          </p:nvPr>
        </p:nvSpPr>
        <p:spPr/>
        <p:txBody>
          <a:bodyPr/>
          <a:lstStyle/>
          <a:p>
            <a:fld id="{890F2C6E-1895-454A-890B-EFB472759027}" type="slidenum">
              <a:rPr lang="en-US" smtClean="0"/>
              <a:t>22</a:t>
            </a:fld>
            <a:endParaRPr lang="en-US" dirty="0"/>
          </a:p>
        </p:txBody>
      </p:sp>
    </p:spTree>
    <p:extLst>
      <p:ext uri="{BB962C8B-B14F-4D97-AF65-F5344CB8AC3E}">
        <p14:creationId xmlns:p14="http://schemas.microsoft.com/office/powerpoint/2010/main" val="2514563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gave the</a:t>
            </a:r>
            <a:r>
              <a:rPr lang="en-US" baseline="0" dirty="0" smtClean="0"/>
              <a:t> students this article to read...</a:t>
            </a:r>
          </a:p>
          <a:p>
            <a:endParaRPr lang="en-US" baseline="0" dirty="0" smtClean="0"/>
          </a:p>
          <a:p>
            <a:r>
              <a:rPr lang="en-US" baseline="0" dirty="0" smtClean="0"/>
              <a:t>And I asked them the following questions…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890F2C6E-1895-454A-890B-EFB472759027}" type="slidenum">
              <a:rPr lang="en-US" smtClean="0"/>
              <a:t>23</a:t>
            </a:fld>
            <a:endParaRPr lang="en-US" dirty="0"/>
          </a:p>
        </p:txBody>
      </p:sp>
    </p:spTree>
    <p:extLst>
      <p:ext uri="{BB962C8B-B14F-4D97-AF65-F5344CB8AC3E}">
        <p14:creationId xmlns:p14="http://schemas.microsoft.com/office/powerpoint/2010/main" val="1394545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890F2C6E-1895-454A-890B-EFB472759027}" type="slidenum">
              <a:rPr lang="en-US" smtClean="0"/>
              <a:t>24</a:t>
            </a:fld>
            <a:endParaRPr lang="en-US" dirty="0"/>
          </a:p>
        </p:txBody>
      </p:sp>
    </p:spTree>
    <p:extLst>
      <p:ext uri="{BB962C8B-B14F-4D97-AF65-F5344CB8AC3E}">
        <p14:creationId xmlns:p14="http://schemas.microsoft.com/office/powerpoint/2010/main" val="2720052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This gave me an opportunity to compare and contrast the first article, which is academic but nonetheless written for a wide audience, with the second article, which was peer reviewed and clearly written for experts </a:t>
            </a: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0F2C6E-1895-454A-890B-EFB472759027}" type="slidenum">
              <a:rPr lang="en-US" smtClean="0"/>
              <a:t>25</a:t>
            </a:fld>
            <a:endParaRPr lang="en-US" dirty="0"/>
          </a:p>
        </p:txBody>
      </p:sp>
    </p:spTree>
    <p:extLst>
      <p:ext uri="{BB962C8B-B14F-4D97-AF65-F5344CB8AC3E}">
        <p14:creationId xmlns:p14="http://schemas.microsoft.com/office/powerpoint/2010/main" val="713452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890F2C6E-1895-454A-890B-EFB472759027}" type="slidenum">
              <a:rPr lang="en-US" smtClean="0"/>
              <a:t>26</a:t>
            </a:fld>
            <a:endParaRPr lang="en-US" dirty="0"/>
          </a:p>
        </p:txBody>
      </p:sp>
    </p:spTree>
    <p:extLst>
      <p:ext uri="{BB962C8B-B14F-4D97-AF65-F5344CB8AC3E}">
        <p14:creationId xmlns:p14="http://schemas.microsoft.com/office/powerpoint/2010/main" val="4131513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So the idea here is to first have the author of the popular article in </a:t>
            </a:r>
            <a:r>
              <a:rPr lang="en-US" sz="1200" i="1" kern="1200" dirty="0" smtClean="0">
                <a:solidFill>
                  <a:schemeClr val="tx1"/>
                </a:solidFill>
                <a:effectLst/>
                <a:latin typeface="+mn-lt"/>
                <a:ea typeface="+mn-ea"/>
                <a:cs typeface="+mn-cs"/>
              </a:rPr>
              <a:t>Men’s Health</a:t>
            </a:r>
            <a:r>
              <a:rPr lang="en-US" sz="1200" kern="1200" dirty="0" smtClean="0">
                <a:solidFill>
                  <a:schemeClr val="tx1"/>
                </a:solidFill>
                <a:effectLst/>
                <a:latin typeface="+mn-lt"/>
                <a:ea typeface="+mn-ea"/>
                <a:cs typeface="+mn-cs"/>
              </a:rPr>
              <a:t> introduce the students to some of the dramatis personae of the debate about video games and violence, and then have the students read academic articles by those same individuals so that they get a sense of how an academic debate is conducted in the literature. </a:t>
            </a: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0F2C6E-1895-454A-890B-EFB472759027}" type="slidenum">
              <a:rPr lang="en-US" smtClean="0"/>
              <a:t>27</a:t>
            </a:fld>
            <a:endParaRPr lang="en-US" dirty="0"/>
          </a:p>
        </p:txBody>
      </p:sp>
    </p:spTree>
    <p:extLst>
      <p:ext uri="{BB962C8B-B14F-4D97-AF65-F5344CB8AC3E}">
        <p14:creationId xmlns:p14="http://schemas.microsoft.com/office/powerpoint/2010/main" val="1787830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defRPr/>
            </a:pPr>
            <a:r>
              <a:rPr lang="en-US" sz="1200" dirty="0" smtClean="0"/>
              <a:t>International students are not the only ones who do not necessarily share a sociocultural background with their professors.  There are also…</a:t>
            </a:r>
          </a:p>
          <a:p>
            <a:pPr defTabSz="914400">
              <a:defRPr/>
            </a:pPr>
            <a:endParaRPr lang="en-US" sz="1200" dirty="0" smtClean="0"/>
          </a:p>
          <a:p>
            <a:pPr defTabSz="914400">
              <a:defRPr/>
            </a:pPr>
            <a:r>
              <a:rPr lang="en-US" sz="1200" dirty="0" smtClean="0"/>
              <a:t>All</a:t>
            </a:r>
            <a:r>
              <a:rPr lang="en-US" sz="1200" baseline="0" dirty="0" smtClean="0"/>
              <a:t> of these students will benefit greatly if we take care to make the implicit assumptions behind the </a:t>
            </a:r>
            <a:r>
              <a:rPr lang="en-US" sz="1200" i="1" baseline="0" dirty="0" smtClean="0"/>
              <a:t>Framework</a:t>
            </a:r>
            <a:r>
              <a:rPr lang="en-US" sz="1200" baseline="0" dirty="0" smtClean="0"/>
              <a:t> explicit. </a:t>
            </a:r>
            <a:endParaRPr lang="en-US" sz="1200" dirty="0" smtClean="0"/>
          </a:p>
        </p:txBody>
      </p:sp>
      <p:sp>
        <p:nvSpPr>
          <p:cNvPr id="4" name="Slide Number Placeholder 3"/>
          <p:cNvSpPr>
            <a:spLocks noGrp="1"/>
          </p:cNvSpPr>
          <p:nvPr>
            <p:ph type="sldNum" sz="quarter" idx="10"/>
          </p:nvPr>
        </p:nvSpPr>
        <p:spPr/>
        <p:txBody>
          <a:bodyPr/>
          <a:lstStyle/>
          <a:p>
            <a:fld id="{890F2C6E-1895-454A-890B-EFB472759027}" type="slidenum">
              <a:rPr lang="en-US" smtClean="0"/>
              <a:t>28</a:t>
            </a:fld>
            <a:endParaRPr lang="en-US" dirty="0"/>
          </a:p>
        </p:txBody>
      </p:sp>
    </p:spTree>
    <p:extLst>
      <p:ext uri="{BB962C8B-B14F-4D97-AF65-F5344CB8AC3E}">
        <p14:creationId xmlns:p14="http://schemas.microsoft.com/office/powerpoint/2010/main" val="4184319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F2C6E-1895-454A-890B-EFB472759027}" type="slidenum">
              <a:rPr lang="en-US" smtClean="0"/>
              <a:t>29</a:t>
            </a:fld>
            <a:endParaRPr lang="en-US" dirty="0"/>
          </a:p>
        </p:txBody>
      </p:sp>
    </p:spTree>
    <p:extLst>
      <p:ext uri="{BB962C8B-B14F-4D97-AF65-F5344CB8AC3E}">
        <p14:creationId xmlns:p14="http://schemas.microsoft.com/office/powerpoint/2010/main" val="401583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6DFF08F-DC6B-4601-B491-B0F83F6DD2DA}" type="datetimeFigureOut">
              <a:rPr lang="en-US" smtClean="0"/>
              <a:t>6/2/2016</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4FAB73BC-B049-4115-A692-8D63A059BFB8}" type="slidenum">
              <a:rPr lang="en-US" smtClean="0"/>
              <a:t>‹#›</a:t>
            </a:fld>
            <a:endParaRPr lang="en-US" dirty="0"/>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62CEF3B-A037-46D0-B02C-1428F07E9383}" type="datetimeFigureOut">
              <a:rPr lang="en-US" smtClean="0"/>
              <a:t>6/2/2016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CE482DC-2269-4F26-9D2A-7E44B1A4CD8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6DFF08F-DC6B-4601-B491-B0F83F6DD2DA}" type="datetimeFigureOut">
              <a:rPr lang="en-US" smtClean="0"/>
              <a:t>6/2/2016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FAB73BC-B049-4115-A692-8D63A059BFB8}" type="slidenum">
              <a:rPr lang="en-US" smtClean="0"/>
              <a:t>‹#›</a:t>
            </a:fld>
            <a:endParaRPr lang="en-US" dirty="0"/>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DFF08F-DC6B-4601-B491-B0F83F6DD2DA}" type="datetimeFigureOut">
              <a:rPr lang="en-US" smtClean="0"/>
              <a:t>6/2/2016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4FAB73BC-B049-4115-A692-8D63A059BFB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6DFF08F-DC6B-4601-B491-B0F83F6DD2DA}" type="datetimeFigureOut">
              <a:rPr lang="en-US" smtClean="0"/>
              <a:t>6/2/2016</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4FAB73BC-B049-4115-A692-8D63A059BFB8}"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6DFF08F-DC6B-4601-B491-B0F83F6DD2DA}" type="datetimeFigureOut">
              <a:rPr lang="en-US" smtClean="0"/>
              <a:t>6/2/2016</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4FAB73BC-B049-4115-A692-8D63A059BFB8}"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96DFF08F-DC6B-4601-B491-B0F83F6DD2DA}" type="datetimeFigureOut">
              <a:rPr lang="en-US" smtClean="0"/>
              <a:pPr/>
              <a:t>6/2/2016</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4FAB73BC-B049-4115-A692-8D63A059BFB8}" type="slidenum">
              <a:rPr lang="en-US" smtClean="0"/>
              <a:pPr/>
              <a:t>‹#›</a:t>
            </a:fld>
            <a:endParaRPr lang="en-US" dirty="0"/>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DFF08F-DC6B-4601-B491-B0F83F6DD2DA}" type="datetimeFigureOut">
              <a:rPr lang="en-US" smtClean="0"/>
              <a:pPr/>
              <a:t>6/2/2016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4FAB73BC-B049-4115-A692-8D63A059BFB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96DFF08F-DC6B-4601-B491-B0F83F6DD2DA}" type="datetimeFigureOut">
              <a:rPr lang="en-US" smtClean="0"/>
              <a:t>6/2/2016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4FAB73BC-B049-4115-A692-8D63A059BFB8}" type="slidenum">
              <a:rPr lang="en-US" smtClean="0"/>
              <a:t>‹#›</a:t>
            </a:fld>
            <a:endParaRPr lang="en-US" dirty="0"/>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smtClean="0"/>
              <a:t>Click icon to add picture</a:t>
            </a:r>
            <a:endParaRPr kumimoji="0" lang="en-US" dirty="0"/>
          </a:p>
        </p:txBody>
      </p:sp>
      <p:sp>
        <p:nvSpPr>
          <p:cNvPr id="9" name="Flowchart: Proces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Flowchart: Proces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DFF08F-DC6B-4601-B491-B0F83F6DD2DA}" type="datetimeFigureOut">
              <a:rPr lang="en-US" smtClean="0"/>
              <a:t>6/2/2016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FAB73BC-B049-4115-A692-8D63A059BFB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524000" y="274641"/>
            <a:ext cx="7416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DFF08F-DC6B-4601-B491-B0F83F6DD2DA}" type="datetimeFigureOut">
              <a:rPr lang="en-US" smtClean="0"/>
              <a:t>6/2/2016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4FAB73BC-B049-4115-A692-8D63A059BFB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6DFF08F-DC6B-4601-B491-B0F83F6DD2DA}" type="datetimeFigureOut">
              <a:rPr lang="en-US" smtClean="0"/>
              <a:pPr/>
              <a:t>6/2/2016</a:t>
            </a:fld>
            <a:endParaRPr lang="en-US" dirty="0"/>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FAB73BC-B049-4115-A692-8D63A059BFB8}" type="slidenum">
              <a:rPr lang="en-US" smtClean="0"/>
              <a:pPr/>
              <a:t>‹#›</a:t>
            </a:fld>
            <a:endParaRPr lang="en-US" dirty="0"/>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hyperlink" Target="https://youtu.be/rqR4XC6wKQ" TargetMode="External"/><Relationship Id="rId4" Type="http://schemas.openxmlformats.org/officeDocument/2006/relationships/hyperlink" Target="http://www.davidflahert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600302" y="875393"/>
            <a:ext cx="1400948" cy="1524907"/>
            <a:chOff x="8600302" y="875393"/>
            <a:chExt cx="1050325" cy="1041835"/>
          </a:xfrm>
        </p:grpSpPr>
        <p:sp>
          <p:nvSpPr>
            <p:cNvPr id="7" name="Rectangle 6"/>
            <p:cNvSpPr/>
            <p:nvPr/>
          </p:nvSpPr>
          <p:spPr>
            <a:xfrm rot="285697">
              <a:off x="8600302" y="875393"/>
              <a:ext cx="1050325" cy="1041835"/>
            </a:xfrm>
            <a:prstGeom prst="rect">
              <a:avLst/>
            </a:prstGeom>
            <a:noFill/>
            <a:ln w="111125" cmpd="thickThi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1992579">
              <a:off x="8762097" y="1023910"/>
              <a:ext cx="719916" cy="732399"/>
            </a:xfrm>
            <a:prstGeom prst="rect">
              <a:avLst/>
            </a:prstGeom>
            <a:noFill/>
            <a:ln w="88900" cmpd="thickThi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Box 3"/>
          <p:cNvSpPr txBox="1"/>
          <p:nvPr/>
        </p:nvSpPr>
        <p:spPr>
          <a:xfrm>
            <a:off x="2024814" y="1005388"/>
            <a:ext cx="6250505" cy="769441"/>
          </a:xfrm>
          <a:prstGeom prst="rect">
            <a:avLst/>
          </a:prstGeom>
          <a:noFill/>
        </p:spPr>
        <p:txBody>
          <a:bodyPr wrap="square" rtlCol="0">
            <a:spAutoFit/>
          </a:bodyPr>
          <a:lstStyle/>
          <a:p>
            <a:r>
              <a:rPr lang="en-US" sz="4400" b="1" dirty="0">
                <a:solidFill>
                  <a:schemeClr val="bg2">
                    <a:lumMod val="75000"/>
                  </a:schemeClr>
                </a:solidFill>
                <a:effectLst>
                  <a:outerShdw blurRad="38100" dist="38100" dir="2700000" algn="tl">
                    <a:srgbClr val="000000">
                      <a:alpha val="43137"/>
                    </a:srgbClr>
                  </a:outerShdw>
                </a:effectLst>
              </a:rPr>
              <a:t>Frames within </a:t>
            </a:r>
            <a:r>
              <a:rPr lang="en-US" sz="4400" b="1" dirty="0" smtClean="0">
                <a:solidFill>
                  <a:schemeClr val="bg2">
                    <a:lumMod val="75000"/>
                  </a:schemeClr>
                </a:solidFill>
                <a:effectLst>
                  <a:outerShdw blurRad="38100" dist="38100" dir="2700000" algn="tl">
                    <a:srgbClr val="000000">
                      <a:alpha val="43137"/>
                    </a:srgbClr>
                  </a:outerShdw>
                </a:effectLst>
              </a:rPr>
              <a:t>Frames</a:t>
            </a:r>
            <a:endParaRPr lang="en-US" sz="4400" dirty="0"/>
          </a:p>
        </p:txBody>
      </p:sp>
      <p:sp>
        <p:nvSpPr>
          <p:cNvPr id="2" name="TextBox 1"/>
          <p:cNvSpPr txBox="1"/>
          <p:nvPr/>
        </p:nvSpPr>
        <p:spPr>
          <a:xfrm>
            <a:off x="2024814" y="5638800"/>
            <a:ext cx="9054666" cy="738664"/>
          </a:xfrm>
          <a:prstGeom prst="rect">
            <a:avLst/>
          </a:prstGeom>
          <a:noFill/>
        </p:spPr>
        <p:txBody>
          <a:bodyPr wrap="square" rtlCol="0">
            <a:spAutoFit/>
          </a:bodyPr>
          <a:lstStyle/>
          <a:p>
            <a:r>
              <a:rPr lang="en-CA" baseline="30000" dirty="0" smtClean="0">
                <a:solidFill>
                  <a:schemeClr val="bg2">
                    <a:lumMod val="75000"/>
                  </a:schemeClr>
                </a:solidFill>
              </a:rPr>
              <a:t>1</a:t>
            </a:r>
            <a:r>
              <a:rPr lang="en-CA" sz="1400" baseline="30000" dirty="0" smtClean="0">
                <a:solidFill>
                  <a:schemeClr val="bg2">
                    <a:lumMod val="75000"/>
                  </a:schemeClr>
                </a:solidFill>
              </a:rPr>
              <a:t>.</a:t>
            </a:r>
            <a:r>
              <a:rPr lang="en-CA" sz="1400" dirty="0" smtClean="0">
                <a:solidFill>
                  <a:schemeClr val="bg2">
                    <a:lumMod val="75000"/>
                  </a:schemeClr>
                </a:solidFill>
              </a:rPr>
              <a:t> The </a:t>
            </a:r>
            <a:r>
              <a:rPr lang="en-CA" sz="1400" dirty="0">
                <a:solidFill>
                  <a:schemeClr val="bg2">
                    <a:lumMod val="75000"/>
                  </a:schemeClr>
                </a:solidFill>
              </a:rPr>
              <a:t>frames discussed here are adapted from the Association of College and Research Libraries’ </a:t>
            </a:r>
            <a:r>
              <a:rPr lang="en-CA" sz="1400" i="1" dirty="0">
                <a:solidFill>
                  <a:schemeClr val="bg2">
                    <a:lumMod val="75000"/>
                  </a:schemeClr>
                </a:solidFill>
              </a:rPr>
              <a:t>Framework for Information Literacy for Higher Education </a:t>
            </a:r>
            <a:r>
              <a:rPr lang="en-CA" sz="1400" dirty="0">
                <a:solidFill>
                  <a:schemeClr val="bg2">
                    <a:lumMod val="75000"/>
                  </a:schemeClr>
                </a:solidFill>
              </a:rPr>
              <a:t>(ACRL MW15 4.1). Retrieved from http://acrl.ala.org/ilstandards/wp-content/uploads/2015/01/Framework-MW15-Board-Docs.pdf</a:t>
            </a:r>
            <a:endParaRPr lang="en-US" sz="1400" dirty="0"/>
          </a:p>
        </p:txBody>
      </p:sp>
      <p:sp>
        <p:nvSpPr>
          <p:cNvPr id="9" name="TextBox 8"/>
          <p:cNvSpPr txBox="1"/>
          <p:nvPr/>
        </p:nvSpPr>
        <p:spPr>
          <a:xfrm>
            <a:off x="2024814" y="3928348"/>
            <a:ext cx="8749866" cy="1446550"/>
          </a:xfrm>
          <a:prstGeom prst="rect">
            <a:avLst/>
          </a:prstGeom>
          <a:noFill/>
        </p:spPr>
        <p:txBody>
          <a:bodyPr wrap="square" rtlCol="0">
            <a:spAutoFit/>
          </a:bodyPr>
          <a:lstStyle/>
          <a:p>
            <a:r>
              <a:rPr lang="en-US" sz="4400" b="1" i="1" dirty="0">
                <a:solidFill>
                  <a:schemeClr val="bg2">
                    <a:lumMod val="75000"/>
                  </a:schemeClr>
                </a:solidFill>
                <a:effectLst>
                  <a:outerShdw blurRad="38100" dist="38100" dir="2700000" algn="tl">
                    <a:srgbClr val="000000">
                      <a:alpha val="43137"/>
                    </a:srgbClr>
                  </a:outerShdw>
                </a:effectLst>
              </a:rPr>
              <a:t>Framework for Information Literacy for Higher </a:t>
            </a:r>
            <a:r>
              <a:rPr lang="en-US" sz="4400" b="1" i="1" dirty="0" smtClean="0">
                <a:solidFill>
                  <a:schemeClr val="bg2">
                    <a:lumMod val="75000"/>
                  </a:schemeClr>
                </a:solidFill>
                <a:effectLst>
                  <a:outerShdw blurRad="38100" dist="38100" dir="2700000" algn="tl">
                    <a:srgbClr val="000000">
                      <a:alpha val="43137"/>
                    </a:srgbClr>
                  </a:outerShdw>
                </a:effectLst>
              </a:rPr>
              <a:t>Education</a:t>
            </a:r>
            <a:r>
              <a:rPr lang="en-US" sz="4400" i="1" baseline="30000" dirty="0" smtClean="0">
                <a:solidFill>
                  <a:schemeClr val="bg2">
                    <a:lumMod val="75000"/>
                  </a:schemeClr>
                </a:solidFill>
              </a:rPr>
              <a:t>1</a:t>
            </a:r>
            <a:endParaRPr lang="en-US" sz="4400" baseline="30000" dirty="0"/>
          </a:p>
        </p:txBody>
      </p:sp>
      <p:sp>
        <p:nvSpPr>
          <p:cNvPr id="11" name="TextBox 10"/>
          <p:cNvSpPr txBox="1"/>
          <p:nvPr/>
        </p:nvSpPr>
        <p:spPr>
          <a:xfrm>
            <a:off x="2024814" y="2320670"/>
            <a:ext cx="9054666" cy="1077218"/>
          </a:xfrm>
          <a:prstGeom prst="rect">
            <a:avLst/>
          </a:prstGeom>
          <a:noFill/>
        </p:spPr>
        <p:txBody>
          <a:bodyPr wrap="square" rtlCol="0">
            <a:spAutoFit/>
          </a:bodyPr>
          <a:lstStyle/>
          <a:p>
            <a:r>
              <a:rPr lang="en-US" sz="3200" b="1" dirty="0">
                <a:solidFill>
                  <a:schemeClr val="bg2">
                    <a:lumMod val="75000"/>
                  </a:schemeClr>
                </a:solidFill>
                <a:effectLst>
                  <a:outerShdw blurRad="38100" dist="38100" dir="2700000" algn="tl">
                    <a:srgbClr val="000000">
                      <a:alpha val="43137"/>
                    </a:srgbClr>
                  </a:outerShdw>
                </a:effectLst>
              </a:rPr>
              <a:t>An Exploration of </a:t>
            </a:r>
            <a:r>
              <a:rPr lang="en-US" sz="3200" b="1" dirty="0" smtClean="0">
                <a:solidFill>
                  <a:schemeClr val="bg2">
                    <a:lumMod val="75000"/>
                  </a:schemeClr>
                </a:solidFill>
                <a:effectLst>
                  <a:outerShdw blurRad="38100" dist="38100" dir="2700000" algn="tl">
                    <a:srgbClr val="000000">
                      <a:alpha val="43137"/>
                    </a:srgbClr>
                  </a:outerShdw>
                </a:effectLst>
              </a:rPr>
              <a:t>the</a:t>
            </a:r>
            <a:br>
              <a:rPr lang="en-US" sz="3200" b="1" dirty="0" smtClean="0">
                <a:solidFill>
                  <a:schemeClr val="bg2">
                    <a:lumMod val="75000"/>
                  </a:schemeClr>
                </a:solidFill>
                <a:effectLst>
                  <a:outerShdw blurRad="38100" dist="38100" dir="2700000" algn="tl">
                    <a:srgbClr val="000000">
                      <a:alpha val="43137"/>
                    </a:srgbClr>
                  </a:outerShdw>
                </a:effectLst>
              </a:rPr>
            </a:br>
            <a:r>
              <a:rPr lang="en-US" sz="3200" b="1" dirty="0" smtClean="0">
                <a:solidFill>
                  <a:schemeClr val="bg2">
                    <a:lumMod val="75000"/>
                  </a:schemeClr>
                </a:solidFill>
                <a:effectLst>
                  <a:outerShdw blurRad="38100" dist="38100" dir="2700000" algn="tl">
                    <a:srgbClr val="000000">
                      <a:alpha val="43137"/>
                    </a:srgbClr>
                  </a:outerShdw>
                </a:effectLst>
              </a:rPr>
              <a:t>Assumptions Implicit in the ACRL’s</a:t>
            </a:r>
            <a:endParaRPr lang="en-US" sz="3200" dirty="0"/>
          </a:p>
        </p:txBody>
      </p:sp>
    </p:spTree>
    <p:extLst>
      <p:ext uri="{BB962C8B-B14F-4D97-AF65-F5344CB8AC3E}">
        <p14:creationId xmlns:p14="http://schemas.microsoft.com/office/powerpoint/2010/main" val="3210000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893569" y="629194"/>
            <a:ext cx="9574428" cy="584775"/>
          </a:xfrm>
          <a:prstGeom prst="rect">
            <a:avLst/>
          </a:prstGeom>
          <a:noFill/>
        </p:spPr>
        <p:txBody>
          <a:bodyPr wrap="square" rtlCol="0">
            <a:spAutoFit/>
          </a:bodyPr>
          <a:lstStyle/>
          <a:p>
            <a:r>
              <a:rPr lang="en-US" sz="3200" b="1" dirty="0" smtClean="0">
                <a:sym typeface="Symbol"/>
              </a:rPr>
              <a:t>The</a:t>
            </a:r>
            <a:r>
              <a:rPr lang="en-US" sz="3200" b="1" i="1" dirty="0" smtClean="0">
                <a:sym typeface="Symbol"/>
              </a:rPr>
              <a:t> Framework</a:t>
            </a:r>
            <a:r>
              <a:rPr lang="en-US" sz="3200" b="1" i="1" spc="-300" dirty="0" smtClean="0">
                <a:sym typeface="Symbol"/>
              </a:rPr>
              <a:t> </a:t>
            </a:r>
            <a:endParaRPr lang="en-US" sz="4000" dirty="0" smtClean="0"/>
          </a:p>
        </p:txBody>
      </p:sp>
      <p:sp>
        <p:nvSpPr>
          <p:cNvPr id="40" name="TextBox 39"/>
          <p:cNvSpPr txBox="1"/>
          <p:nvPr/>
        </p:nvSpPr>
        <p:spPr>
          <a:xfrm>
            <a:off x="1893569" y="4297708"/>
            <a:ext cx="9574428" cy="1569660"/>
          </a:xfrm>
          <a:prstGeom prst="rect">
            <a:avLst/>
          </a:prstGeom>
          <a:noFill/>
        </p:spPr>
        <p:txBody>
          <a:bodyPr wrap="square" rtlCol="0">
            <a:spAutoFit/>
          </a:bodyPr>
          <a:lstStyle/>
          <a:p>
            <a:pPr marL="457200" indent="-457200" defTabSz="914400">
              <a:buFont typeface="Symbol" panose="05050102010706020507" pitchFamily="18" charset="2"/>
              <a:buChar char="·"/>
              <a:defRPr/>
            </a:pPr>
            <a:r>
              <a:rPr lang="en-US" sz="3200" dirty="0">
                <a:sym typeface="Symbol"/>
              </a:rPr>
              <a:t>r</a:t>
            </a:r>
            <a:r>
              <a:rPr lang="en-US" sz="3200" dirty="0" smtClean="0"/>
              <a:t>eflects an education </a:t>
            </a:r>
            <a:r>
              <a:rPr lang="en-US" sz="3200" dirty="0"/>
              <a:t>system </a:t>
            </a:r>
            <a:r>
              <a:rPr lang="en-US" sz="3200" dirty="0" smtClean="0"/>
              <a:t>that is </a:t>
            </a:r>
            <a:r>
              <a:rPr lang="en-US" sz="3200" dirty="0"/>
              <a:t>designed </a:t>
            </a:r>
            <a:r>
              <a:rPr lang="en-US" sz="3200" dirty="0" smtClean="0"/>
              <a:t>for students who </a:t>
            </a:r>
            <a:r>
              <a:rPr lang="en-US" sz="3200" dirty="0"/>
              <a:t>share </a:t>
            </a:r>
            <a:r>
              <a:rPr lang="en-US" sz="3200" dirty="0" smtClean="0"/>
              <a:t>a sociocultural </a:t>
            </a:r>
            <a:r>
              <a:rPr lang="en-US" sz="3200" dirty="0"/>
              <a:t>background </a:t>
            </a:r>
            <a:r>
              <a:rPr lang="en-US" sz="3200" dirty="0" smtClean="0"/>
              <a:t>with their </a:t>
            </a:r>
            <a:r>
              <a:rPr lang="en-US" sz="3200" dirty="0"/>
              <a:t>professors.  </a:t>
            </a:r>
          </a:p>
        </p:txBody>
      </p:sp>
      <p:sp>
        <p:nvSpPr>
          <p:cNvPr id="8" name="TextBox 7"/>
          <p:cNvSpPr txBox="1"/>
          <p:nvPr/>
        </p:nvSpPr>
        <p:spPr>
          <a:xfrm>
            <a:off x="1893569" y="2846703"/>
            <a:ext cx="9574428" cy="1077218"/>
          </a:xfrm>
          <a:prstGeom prst="rect">
            <a:avLst/>
          </a:prstGeom>
          <a:noFill/>
        </p:spPr>
        <p:txBody>
          <a:bodyPr wrap="square" rtlCol="0">
            <a:spAutoFit/>
          </a:bodyPr>
          <a:lstStyle/>
          <a:p>
            <a:pPr marL="514350" indent="-514350">
              <a:buFont typeface="Symbol" panose="05050102010706020507" pitchFamily="18" charset="2"/>
              <a:buChar char="·"/>
            </a:pPr>
            <a:r>
              <a:rPr lang="en-US" sz="3200" dirty="0">
                <a:sym typeface="Symbol"/>
              </a:rPr>
              <a:t>a</a:t>
            </a:r>
            <a:r>
              <a:rPr lang="en-US" sz="3200" dirty="0" smtClean="0"/>
              <a:t>ssumes </a:t>
            </a:r>
            <a:r>
              <a:rPr lang="en-US" sz="3200" dirty="0"/>
              <a:t>a particular kind of student, with a particular set of pre-existing dispositions.</a:t>
            </a:r>
            <a:r>
              <a:rPr lang="en-US" sz="3200" b="1" dirty="0"/>
              <a:t>  </a:t>
            </a:r>
          </a:p>
        </p:txBody>
      </p:sp>
      <p:sp>
        <p:nvSpPr>
          <p:cNvPr id="6" name="TextBox 5"/>
          <p:cNvSpPr txBox="1"/>
          <p:nvPr/>
        </p:nvSpPr>
        <p:spPr>
          <a:xfrm>
            <a:off x="1893569" y="1395699"/>
            <a:ext cx="9574428" cy="1077218"/>
          </a:xfrm>
          <a:prstGeom prst="rect">
            <a:avLst/>
          </a:prstGeom>
          <a:noFill/>
        </p:spPr>
        <p:txBody>
          <a:bodyPr wrap="square" rtlCol="0">
            <a:spAutoFit/>
          </a:bodyPr>
          <a:lstStyle/>
          <a:p>
            <a:pPr marL="457200" indent="-457200">
              <a:buFont typeface="Symbol"/>
              <a:buChar char="·"/>
            </a:pPr>
            <a:r>
              <a:rPr lang="en-US" sz="3200" dirty="0"/>
              <a:t>i</a:t>
            </a:r>
            <a:r>
              <a:rPr lang="en-US" sz="3200" dirty="0" smtClean="0"/>
              <a:t>s </a:t>
            </a:r>
            <a:r>
              <a:rPr lang="en-US" sz="3200" i="1" dirty="0" smtClean="0"/>
              <a:t>very</a:t>
            </a:r>
            <a:r>
              <a:rPr lang="en-US" sz="3200" dirty="0" smtClean="0"/>
              <a:t> ambitious, with a focus on higher order skills. </a:t>
            </a:r>
          </a:p>
        </p:txBody>
      </p:sp>
    </p:spTree>
    <p:extLst>
      <p:ext uri="{BB962C8B-B14F-4D97-AF65-F5344CB8AC3E}">
        <p14:creationId xmlns:p14="http://schemas.microsoft.com/office/powerpoint/2010/main" val="247622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1000"/>
                                        <p:tgtEl>
                                          <p:spTgt spid="40"/>
                                        </p:tgtEl>
                                      </p:cBhvr>
                                    </p:animEffect>
                                    <p:anim calcmode="lin" valueType="num">
                                      <p:cBhvr>
                                        <p:cTn id="22" dur="1000" fill="hold"/>
                                        <p:tgtEl>
                                          <p:spTgt spid="40"/>
                                        </p:tgtEl>
                                        <p:attrNameLst>
                                          <p:attrName>ppt_x</p:attrName>
                                        </p:attrNameLst>
                                      </p:cBhvr>
                                      <p:tavLst>
                                        <p:tav tm="0">
                                          <p:val>
                                            <p:strVal val="#ppt_x"/>
                                          </p:val>
                                        </p:tav>
                                        <p:tav tm="100000">
                                          <p:val>
                                            <p:strVal val="#ppt_x"/>
                                          </p:val>
                                        </p:tav>
                                      </p:tavLst>
                                    </p:anim>
                                    <p:anim calcmode="lin" valueType="num">
                                      <p:cBhvr>
                                        <p:cTn id="2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8"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55901" y="801488"/>
            <a:ext cx="9574428" cy="1569660"/>
          </a:xfrm>
          <a:prstGeom prst="rect">
            <a:avLst/>
          </a:prstGeom>
          <a:noFill/>
        </p:spPr>
        <p:txBody>
          <a:bodyPr wrap="square" rtlCol="0">
            <a:spAutoFit/>
          </a:bodyPr>
          <a:lstStyle/>
          <a:p>
            <a:r>
              <a:rPr lang="en-US" sz="3200" dirty="0" smtClean="0"/>
              <a:t>If we are to serve </a:t>
            </a:r>
            <a:r>
              <a:rPr lang="en-US" sz="3200" i="1" dirty="0" smtClean="0"/>
              <a:t>all</a:t>
            </a:r>
            <a:r>
              <a:rPr lang="en-US" sz="3200" dirty="0" smtClean="0"/>
              <a:t> of our students, and in particular our international students, it is critical that we:</a:t>
            </a:r>
          </a:p>
        </p:txBody>
      </p:sp>
      <p:sp>
        <p:nvSpPr>
          <p:cNvPr id="7" name="TextBox 6"/>
          <p:cNvSpPr txBox="1"/>
          <p:nvPr/>
        </p:nvSpPr>
        <p:spPr>
          <a:xfrm>
            <a:off x="1855901" y="2726732"/>
            <a:ext cx="9574428" cy="1077218"/>
          </a:xfrm>
          <a:prstGeom prst="rect">
            <a:avLst/>
          </a:prstGeom>
          <a:noFill/>
        </p:spPr>
        <p:txBody>
          <a:bodyPr wrap="square" rtlCol="0">
            <a:spAutoFit/>
          </a:bodyPr>
          <a:lstStyle/>
          <a:p>
            <a:pPr marL="457200" indent="-457200">
              <a:buFont typeface="Symbol"/>
              <a:buChar char="·"/>
            </a:pPr>
            <a:r>
              <a:rPr lang="en-US" sz="3200" dirty="0" smtClean="0"/>
              <a:t>uncover the implicit assumptions that underlie the </a:t>
            </a:r>
            <a:r>
              <a:rPr lang="en-US" sz="3200" i="1" dirty="0" smtClean="0"/>
              <a:t>Framework</a:t>
            </a:r>
            <a:r>
              <a:rPr lang="en-US" sz="3200" dirty="0"/>
              <a:t>.</a:t>
            </a:r>
            <a:endParaRPr lang="en-US" sz="3200" dirty="0" smtClean="0"/>
          </a:p>
        </p:txBody>
      </p:sp>
      <p:sp>
        <p:nvSpPr>
          <p:cNvPr id="8" name="TextBox 7"/>
          <p:cNvSpPr txBox="1"/>
          <p:nvPr/>
        </p:nvSpPr>
        <p:spPr>
          <a:xfrm>
            <a:off x="1855901" y="4159535"/>
            <a:ext cx="9574428" cy="1077218"/>
          </a:xfrm>
          <a:prstGeom prst="rect">
            <a:avLst/>
          </a:prstGeom>
          <a:noFill/>
        </p:spPr>
        <p:txBody>
          <a:bodyPr wrap="square" rtlCol="0">
            <a:spAutoFit/>
          </a:bodyPr>
          <a:lstStyle/>
          <a:p>
            <a:pPr marL="457200" indent="-457200">
              <a:buFont typeface="Symbol"/>
              <a:buChar char="·"/>
            </a:pPr>
            <a:r>
              <a:rPr lang="en-US" sz="3200" dirty="0"/>
              <a:t>b</a:t>
            </a:r>
            <a:r>
              <a:rPr lang="en-US" sz="3200" dirty="0" smtClean="0"/>
              <a:t>e prepared to teach these assumptions directly.</a:t>
            </a:r>
          </a:p>
        </p:txBody>
      </p:sp>
    </p:spTree>
    <p:extLst>
      <p:ext uri="{BB962C8B-B14F-4D97-AF65-F5344CB8AC3E}">
        <p14:creationId xmlns:p14="http://schemas.microsoft.com/office/powerpoint/2010/main" val="342190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03742" y="932415"/>
            <a:ext cx="9574428" cy="584775"/>
          </a:xfrm>
          <a:prstGeom prst="rect">
            <a:avLst/>
          </a:prstGeom>
          <a:noFill/>
        </p:spPr>
        <p:txBody>
          <a:bodyPr wrap="square" rtlCol="0">
            <a:spAutoFit/>
          </a:bodyPr>
          <a:lstStyle/>
          <a:p>
            <a:pPr defTabSz="914400">
              <a:defRPr/>
            </a:pPr>
            <a:r>
              <a:rPr lang="en-US" sz="3200" dirty="0"/>
              <a:t>In this talk, I </a:t>
            </a:r>
            <a:r>
              <a:rPr lang="en-US" sz="3200" dirty="0" smtClean="0"/>
              <a:t>will:</a:t>
            </a:r>
            <a:endParaRPr lang="en-US" sz="3200" dirty="0"/>
          </a:p>
        </p:txBody>
      </p:sp>
      <p:sp>
        <p:nvSpPr>
          <p:cNvPr id="10" name="TextBox 9"/>
          <p:cNvSpPr txBox="1"/>
          <p:nvPr/>
        </p:nvSpPr>
        <p:spPr>
          <a:xfrm>
            <a:off x="1903742" y="1859340"/>
            <a:ext cx="9574428" cy="1569660"/>
          </a:xfrm>
          <a:prstGeom prst="rect">
            <a:avLst/>
          </a:prstGeom>
          <a:noFill/>
        </p:spPr>
        <p:txBody>
          <a:bodyPr wrap="square" rtlCol="0">
            <a:spAutoFit/>
          </a:bodyPr>
          <a:lstStyle/>
          <a:p>
            <a:pPr marL="457200" indent="-457200" defTabSz="914400">
              <a:buFont typeface="Symbol" panose="05050102010706020507" pitchFamily="18" charset="2"/>
              <a:buChar char="·"/>
              <a:defRPr/>
            </a:pPr>
            <a:r>
              <a:rPr lang="en-US" sz="3200" dirty="0" smtClean="0"/>
              <a:t>discuss </a:t>
            </a:r>
            <a:r>
              <a:rPr lang="en-US" sz="3200" dirty="0"/>
              <a:t>each </a:t>
            </a:r>
            <a:r>
              <a:rPr lang="en-US" sz="3200" dirty="0" smtClean="0"/>
              <a:t>frame </a:t>
            </a:r>
            <a:r>
              <a:rPr lang="en-US" sz="3200" dirty="0"/>
              <a:t>in </a:t>
            </a:r>
            <a:r>
              <a:rPr lang="en-US" sz="3200" dirty="0" smtClean="0"/>
              <a:t>turn, attempting  </a:t>
            </a:r>
            <a:r>
              <a:rPr lang="en-US" sz="3200" dirty="0"/>
              <a:t>to uncover the implicit assumptions that underlie </a:t>
            </a:r>
            <a:r>
              <a:rPr lang="en-US" sz="3200" dirty="0" smtClean="0"/>
              <a:t>it. </a:t>
            </a:r>
            <a:endParaRPr lang="en-US" sz="3200" dirty="0"/>
          </a:p>
        </p:txBody>
      </p:sp>
      <p:sp>
        <p:nvSpPr>
          <p:cNvPr id="8" name="TextBox 7"/>
          <p:cNvSpPr txBox="1"/>
          <p:nvPr/>
        </p:nvSpPr>
        <p:spPr>
          <a:xfrm>
            <a:off x="1903742" y="3821948"/>
            <a:ext cx="9574428" cy="1569660"/>
          </a:xfrm>
          <a:prstGeom prst="rect">
            <a:avLst/>
          </a:prstGeom>
          <a:noFill/>
        </p:spPr>
        <p:txBody>
          <a:bodyPr wrap="square" rtlCol="0">
            <a:spAutoFit/>
          </a:bodyPr>
          <a:lstStyle/>
          <a:p>
            <a:pPr marL="457200" indent="-457200" defTabSz="914400">
              <a:buFont typeface="Symbol" panose="05050102010706020507" pitchFamily="18" charset="2"/>
              <a:buChar char="·"/>
              <a:defRPr/>
            </a:pPr>
            <a:r>
              <a:rPr lang="en-US" sz="3200" dirty="0"/>
              <a:t>a</a:t>
            </a:r>
            <a:r>
              <a:rPr lang="en-US" sz="3200" dirty="0" smtClean="0"/>
              <a:t>rgue that, to </a:t>
            </a:r>
            <a:r>
              <a:rPr lang="en-US" sz="3200" dirty="0"/>
              <a:t>the extent that we are able to make these implicit assumptions explicit, we will better serve our </a:t>
            </a:r>
            <a:r>
              <a:rPr lang="en-US" sz="3200" dirty="0" smtClean="0"/>
              <a:t>international students</a:t>
            </a:r>
            <a:r>
              <a:rPr lang="en-US" sz="3200" dirty="0"/>
              <a:t>.</a:t>
            </a:r>
          </a:p>
        </p:txBody>
      </p:sp>
    </p:spTree>
    <p:extLst>
      <p:ext uri="{BB962C8B-B14F-4D97-AF65-F5344CB8AC3E}">
        <p14:creationId xmlns:p14="http://schemas.microsoft.com/office/powerpoint/2010/main" val="278743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5000" y="574447"/>
            <a:ext cx="2780122" cy="646331"/>
          </a:xfrm>
          <a:prstGeom prst="rect">
            <a:avLst/>
          </a:prstGeom>
          <a:noFill/>
        </p:spPr>
        <p:txBody>
          <a:bodyPr wrap="square" rtlCol="0">
            <a:spAutoFit/>
          </a:bodyPr>
          <a:lstStyle/>
          <a:p>
            <a:r>
              <a:rPr lang="en-US" sz="3600" b="1" dirty="0" smtClean="0">
                <a:solidFill>
                  <a:srgbClr val="EABA08"/>
                </a:solidFill>
                <a:effectLst>
                  <a:outerShdw blurRad="38100" dist="38100" dir="2700000" algn="tl">
                    <a:srgbClr val="000000">
                      <a:alpha val="43137"/>
                    </a:srgbClr>
                  </a:outerShdw>
                </a:effectLst>
              </a:rPr>
              <a:t>Frame 1</a:t>
            </a:r>
            <a:r>
              <a:rPr lang="en-US" sz="3600" b="1" dirty="0" smtClean="0">
                <a:solidFill>
                  <a:schemeClr val="accent2">
                    <a:lumMod val="60000"/>
                    <a:lumOff val="40000"/>
                  </a:schemeClr>
                </a:solidFill>
                <a:effectLst>
                  <a:outerShdw blurRad="38100" dist="38100" dir="2700000" algn="tl">
                    <a:srgbClr val="000000">
                      <a:alpha val="43137"/>
                    </a:srgbClr>
                  </a:outerShdw>
                </a:effectLst>
              </a:rPr>
              <a:t> </a:t>
            </a:r>
          </a:p>
        </p:txBody>
      </p:sp>
      <p:sp>
        <p:nvSpPr>
          <p:cNvPr id="27" name="TextBox 26"/>
          <p:cNvSpPr txBox="1"/>
          <p:nvPr/>
        </p:nvSpPr>
        <p:spPr>
          <a:xfrm>
            <a:off x="1905000" y="1173639"/>
            <a:ext cx="6531990" cy="1200329"/>
          </a:xfrm>
          <a:prstGeom prst="rect">
            <a:avLst/>
          </a:prstGeom>
          <a:noFill/>
        </p:spPr>
        <p:txBody>
          <a:bodyPr wrap="square" rtlCol="0">
            <a:spAutoFit/>
          </a:bodyPr>
          <a:lstStyle/>
          <a:p>
            <a:r>
              <a:rPr lang="en-US" sz="3600" b="1" dirty="0" smtClean="0"/>
              <a:t>Authority is constructed </a:t>
            </a:r>
            <a:br>
              <a:rPr lang="en-US" sz="3600" b="1" dirty="0" smtClean="0"/>
            </a:br>
            <a:r>
              <a:rPr lang="en-US" sz="3600" b="1" dirty="0" smtClean="0"/>
              <a:t>and contextual. </a:t>
            </a:r>
          </a:p>
        </p:txBody>
      </p:sp>
      <p:sp>
        <p:nvSpPr>
          <p:cNvPr id="28" name="TextBox 27"/>
          <p:cNvSpPr txBox="1"/>
          <p:nvPr/>
        </p:nvSpPr>
        <p:spPr>
          <a:xfrm>
            <a:off x="1905000" y="2424512"/>
            <a:ext cx="9369458" cy="1477328"/>
          </a:xfrm>
          <a:prstGeom prst="rect">
            <a:avLst/>
          </a:prstGeom>
          <a:noFill/>
        </p:spPr>
        <p:txBody>
          <a:bodyPr wrap="square" rtlCol="0">
            <a:spAutoFit/>
          </a:bodyPr>
          <a:lstStyle/>
          <a:p>
            <a:pPr marL="571500" indent="-571500">
              <a:buFont typeface="Symbol" panose="05050102010706020507" pitchFamily="18" charset="2"/>
              <a:buChar char="·"/>
            </a:pPr>
            <a:r>
              <a:rPr lang="en-US" sz="3000" dirty="0"/>
              <a:t>Authority is </a:t>
            </a:r>
            <a:r>
              <a:rPr lang="en-US" sz="3000" i="1" dirty="0" smtClean="0"/>
              <a:t>constructed</a:t>
            </a:r>
            <a:br>
              <a:rPr lang="en-US" sz="3000" i="1" dirty="0" smtClean="0"/>
            </a:br>
            <a:r>
              <a:rPr lang="en-US" sz="3000" dirty="0" smtClean="0"/>
              <a:t>in </a:t>
            </a:r>
            <a:r>
              <a:rPr lang="en-US" sz="3000" dirty="0"/>
              <a:t>that </a:t>
            </a:r>
            <a:r>
              <a:rPr lang="en-US" sz="3000" dirty="0" smtClean="0"/>
              <a:t>different communities </a:t>
            </a:r>
            <a:br>
              <a:rPr lang="en-US" sz="3000" dirty="0" smtClean="0"/>
            </a:br>
            <a:r>
              <a:rPr lang="en-US" sz="3000" dirty="0" smtClean="0"/>
              <a:t>recognize </a:t>
            </a:r>
            <a:r>
              <a:rPr lang="en-US" sz="3000" dirty="0"/>
              <a:t>different types of authority.</a:t>
            </a:r>
            <a:endParaRPr lang="en-US" sz="3000" dirty="0" smtClean="0"/>
          </a:p>
        </p:txBody>
      </p:sp>
      <p:pic>
        <p:nvPicPr>
          <p:cNvPr id="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0516" t="9771" r="11472" b="14083"/>
          <a:stretch/>
        </p:blipFill>
        <p:spPr bwMode="auto">
          <a:xfrm>
            <a:off x="8287776" y="661442"/>
            <a:ext cx="3164442" cy="2317428"/>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905000" y="4141808"/>
            <a:ext cx="9369458" cy="1477328"/>
          </a:xfrm>
          <a:prstGeom prst="rect">
            <a:avLst/>
          </a:prstGeom>
          <a:noFill/>
        </p:spPr>
        <p:txBody>
          <a:bodyPr wrap="square" rtlCol="0">
            <a:spAutoFit/>
          </a:bodyPr>
          <a:lstStyle/>
          <a:p>
            <a:pPr marL="571500" indent="-571500">
              <a:buFont typeface="Symbol" panose="05050102010706020507" pitchFamily="18" charset="2"/>
              <a:buChar char="·"/>
            </a:pPr>
            <a:r>
              <a:rPr lang="en-US" sz="3000" dirty="0"/>
              <a:t>Authority is </a:t>
            </a:r>
            <a:r>
              <a:rPr lang="en-US" sz="3000" i="1" dirty="0"/>
              <a:t>contextual</a:t>
            </a:r>
            <a:r>
              <a:rPr lang="en-US" sz="3000" dirty="0"/>
              <a:t> </a:t>
            </a:r>
            <a:r>
              <a:rPr lang="en-US" sz="3000" dirty="0" smtClean="0"/>
              <a:t> in </a:t>
            </a:r>
            <a:r>
              <a:rPr lang="en-US" sz="3000" dirty="0"/>
              <a:t>that </a:t>
            </a:r>
            <a:r>
              <a:rPr lang="en-US" sz="3000" dirty="0" smtClean="0"/>
              <a:t>different information </a:t>
            </a:r>
            <a:r>
              <a:rPr lang="en-US" sz="3000" dirty="0"/>
              <a:t>needs require different levels of authority.</a:t>
            </a:r>
            <a:endParaRPr lang="en-US" sz="3000" dirty="0" smtClean="0"/>
          </a:p>
        </p:txBody>
      </p:sp>
    </p:spTree>
    <p:extLst>
      <p:ext uri="{BB962C8B-B14F-4D97-AF65-F5344CB8AC3E}">
        <p14:creationId xmlns:p14="http://schemas.microsoft.com/office/powerpoint/2010/main" val="311414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5000" y="574447"/>
            <a:ext cx="3154680" cy="646331"/>
          </a:xfrm>
          <a:prstGeom prst="rect">
            <a:avLst/>
          </a:prstGeom>
          <a:noFill/>
        </p:spPr>
        <p:txBody>
          <a:bodyPr wrap="square" rtlCol="0">
            <a:spAutoFit/>
          </a:bodyPr>
          <a:lstStyle/>
          <a:p>
            <a:r>
              <a:rPr lang="en-US" sz="3600" b="1" dirty="0" smtClean="0">
                <a:solidFill>
                  <a:srgbClr val="EABA08"/>
                </a:solidFill>
                <a:effectLst>
                  <a:outerShdw blurRad="38100" dist="38100" dir="2700000" algn="tl">
                    <a:srgbClr val="000000">
                      <a:alpha val="43137"/>
                    </a:srgbClr>
                  </a:outerShdw>
                </a:effectLst>
              </a:rPr>
              <a:t>Assumption: </a:t>
            </a:r>
            <a:endParaRPr lang="en-US" sz="3600" b="1" dirty="0">
              <a:solidFill>
                <a:srgbClr val="EABA08"/>
              </a:solidFill>
              <a:effectLst>
                <a:outerShdw blurRad="38100" dist="38100" dir="2700000" algn="tl">
                  <a:srgbClr val="000000">
                    <a:alpha val="43137"/>
                  </a:srgbClr>
                </a:outerShdw>
              </a:effectLst>
            </a:endParaRPr>
          </a:p>
        </p:txBody>
      </p:sp>
      <p:sp>
        <p:nvSpPr>
          <p:cNvPr id="27" name="TextBox 26"/>
          <p:cNvSpPr txBox="1"/>
          <p:nvPr/>
        </p:nvSpPr>
        <p:spPr>
          <a:xfrm>
            <a:off x="1905000" y="1173639"/>
            <a:ext cx="6531990" cy="646331"/>
          </a:xfrm>
          <a:prstGeom prst="rect">
            <a:avLst/>
          </a:prstGeom>
          <a:noFill/>
        </p:spPr>
        <p:txBody>
          <a:bodyPr wrap="square" rtlCol="0">
            <a:spAutoFit/>
          </a:bodyPr>
          <a:lstStyle/>
          <a:p>
            <a:r>
              <a:rPr lang="en-US" sz="3600" b="1" dirty="0" smtClean="0"/>
              <a:t>Authority is contested. </a:t>
            </a:r>
          </a:p>
        </p:txBody>
      </p:sp>
      <p:sp>
        <p:nvSpPr>
          <p:cNvPr id="28" name="TextBox 27"/>
          <p:cNvSpPr txBox="1"/>
          <p:nvPr/>
        </p:nvSpPr>
        <p:spPr>
          <a:xfrm>
            <a:off x="1905000" y="2013032"/>
            <a:ext cx="9369458" cy="1938992"/>
          </a:xfrm>
          <a:prstGeom prst="rect">
            <a:avLst/>
          </a:prstGeom>
          <a:noFill/>
        </p:spPr>
        <p:txBody>
          <a:bodyPr wrap="square" rtlCol="0">
            <a:spAutoFit/>
          </a:bodyPr>
          <a:lstStyle/>
          <a:p>
            <a:pPr marL="571500" indent="-571500">
              <a:buFont typeface="Symbol" panose="05050102010706020507" pitchFamily="18" charset="2"/>
              <a:buChar char="·"/>
            </a:pPr>
            <a:r>
              <a:rPr lang="en-US" sz="3000" dirty="0"/>
              <a:t>Authority is </a:t>
            </a:r>
            <a:r>
              <a:rPr lang="en-US" sz="3000" i="1" dirty="0"/>
              <a:t>contested</a:t>
            </a:r>
            <a:r>
              <a:rPr lang="en-US" sz="3000" dirty="0"/>
              <a:t> </a:t>
            </a:r>
            <a:r>
              <a:rPr lang="en-US" sz="3000" dirty="0" smtClean="0"/>
              <a:t> in </a:t>
            </a:r>
            <a:br>
              <a:rPr lang="en-US" sz="3000" dirty="0" smtClean="0"/>
            </a:br>
            <a:r>
              <a:rPr lang="en-US" sz="3000" dirty="0" smtClean="0"/>
              <a:t>that </a:t>
            </a:r>
            <a:r>
              <a:rPr lang="en-US" sz="3000" dirty="0"/>
              <a:t>reasonable people </a:t>
            </a:r>
            <a:r>
              <a:rPr lang="en-US" sz="3000" dirty="0" smtClean="0"/>
              <a:t>can</a:t>
            </a:r>
            <a:br>
              <a:rPr lang="en-US" sz="3000" dirty="0" smtClean="0"/>
            </a:br>
            <a:r>
              <a:rPr lang="en-US" sz="3000" dirty="0" smtClean="0"/>
              <a:t>disagree </a:t>
            </a:r>
            <a:r>
              <a:rPr lang="en-US" sz="3000" dirty="0"/>
              <a:t>on the assignment of </a:t>
            </a:r>
            <a:r>
              <a:rPr lang="en-US" sz="3000" dirty="0" smtClean="0"/>
              <a:t/>
            </a:r>
            <a:br>
              <a:rPr lang="en-US" sz="3000" dirty="0" smtClean="0"/>
            </a:br>
            <a:r>
              <a:rPr lang="en-US" sz="3000" dirty="0" smtClean="0"/>
              <a:t>authority</a:t>
            </a:r>
            <a:r>
              <a:rPr lang="en-US" sz="3000" dirty="0"/>
              <a:t>, both within and among communities. </a:t>
            </a:r>
            <a:endParaRPr lang="en-US" sz="3000" dirty="0" smtClean="0"/>
          </a:p>
        </p:txBody>
      </p:sp>
      <p:pic>
        <p:nvPicPr>
          <p:cNvPr id="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0516" t="9771" r="11472" b="14083"/>
          <a:stretch/>
        </p:blipFill>
        <p:spPr bwMode="auto">
          <a:xfrm>
            <a:off x="8808720" y="661442"/>
            <a:ext cx="2643498" cy="1935923"/>
          </a:xfrm>
          <a:prstGeom prst="rect">
            <a:avLst/>
          </a:prstGeom>
          <a:ln w="3175">
            <a:solidFill>
              <a:schemeClr val="tx1"/>
            </a:solidFill>
          </a:ln>
          <a:effectLst>
            <a:outerShdw dist="35921" dir="2700000" sx="83000" sy="83000" algn="ctr" rotWithShape="0">
              <a:schemeClr val="bg2"/>
            </a:outerShdw>
          </a:effectLst>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1905000" y="4287951"/>
            <a:ext cx="9369458" cy="1015663"/>
          </a:xfrm>
          <a:prstGeom prst="rect">
            <a:avLst/>
          </a:prstGeom>
          <a:noFill/>
        </p:spPr>
        <p:txBody>
          <a:bodyPr wrap="square" rtlCol="0">
            <a:spAutoFit/>
          </a:bodyPr>
          <a:lstStyle/>
          <a:p>
            <a:pPr marL="457200" indent="-457200" defTabSz="914400">
              <a:buFont typeface="Symbol" panose="05050102010706020507" pitchFamily="18" charset="2"/>
              <a:buChar char="·"/>
              <a:defRPr/>
            </a:pPr>
            <a:r>
              <a:rPr lang="en-US" sz="3000" dirty="0"/>
              <a:t>Asserting that an authority figure is mistaken is not </a:t>
            </a:r>
            <a:r>
              <a:rPr lang="en-US" sz="3000" dirty="0" smtClean="0"/>
              <a:t>necessarily a </a:t>
            </a:r>
            <a:r>
              <a:rPr lang="en-US" sz="3000" dirty="0"/>
              <a:t>sign of disrespect</a:t>
            </a:r>
            <a:r>
              <a:rPr lang="en-US" sz="3000" dirty="0" smtClean="0"/>
              <a:t>.</a:t>
            </a:r>
            <a:endParaRPr lang="en-US" sz="3000" dirty="0"/>
          </a:p>
        </p:txBody>
      </p:sp>
    </p:spTree>
    <p:extLst>
      <p:ext uri="{BB962C8B-B14F-4D97-AF65-F5344CB8AC3E}">
        <p14:creationId xmlns:p14="http://schemas.microsoft.com/office/powerpoint/2010/main" val="121654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5000" y="574447"/>
            <a:ext cx="2780122" cy="646331"/>
          </a:xfrm>
          <a:prstGeom prst="rect">
            <a:avLst/>
          </a:prstGeom>
          <a:noFill/>
        </p:spPr>
        <p:txBody>
          <a:bodyPr wrap="square" rtlCol="0">
            <a:spAutoFit/>
          </a:bodyPr>
          <a:lstStyle/>
          <a:p>
            <a:r>
              <a:rPr lang="en-US" sz="3600" b="1" dirty="0" smtClean="0">
                <a:solidFill>
                  <a:srgbClr val="4B9DE7"/>
                </a:solidFill>
                <a:effectLst>
                  <a:outerShdw blurRad="38100" dist="38100" dir="2700000" algn="tl">
                    <a:srgbClr val="000000">
                      <a:alpha val="43137"/>
                    </a:srgbClr>
                  </a:outerShdw>
                </a:effectLst>
              </a:rPr>
              <a:t>Frame 2 </a:t>
            </a:r>
          </a:p>
        </p:txBody>
      </p:sp>
      <p:sp>
        <p:nvSpPr>
          <p:cNvPr id="27" name="TextBox 26"/>
          <p:cNvSpPr txBox="1"/>
          <p:nvPr/>
        </p:nvSpPr>
        <p:spPr>
          <a:xfrm>
            <a:off x="1905000" y="1173639"/>
            <a:ext cx="6531990" cy="1200329"/>
          </a:xfrm>
          <a:prstGeom prst="rect">
            <a:avLst/>
          </a:prstGeom>
          <a:noFill/>
        </p:spPr>
        <p:txBody>
          <a:bodyPr wrap="square" rtlCol="0">
            <a:spAutoFit/>
          </a:bodyPr>
          <a:lstStyle/>
          <a:p>
            <a:r>
              <a:rPr lang="en-US" sz="3600" b="1" dirty="0"/>
              <a:t>Information creation  </a:t>
            </a:r>
            <a:r>
              <a:rPr lang="en-US" sz="3600" b="1" dirty="0" smtClean="0"/>
              <a:t>is a process.</a:t>
            </a:r>
          </a:p>
        </p:txBody>
      </p:sp>
      <p:pic>
        <p:nvPicPr>
          <p:cNvPr id="9"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11798" t="8567" r="11445" b="14571"/>
          <a:stretch/>
        </p:blipFill>
        <p:spPr bwMode="auto">
          <a:xfrm>
            <a:off x="8245310" y="633161"/>
            <a:ext cx="3156631" cy="2311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905000" y="2583856"/>
            <a:ext cx="9369458" cy="1569660"/>
          </a:xfrm>
          <a:prstGeom prst="rect">
            <a:avLst/>
          </a:prstGeom>
          <a:noFill/>
        </p:spPr>
        <p:txBody>
          <a:bodyPr wrap="square" rtlCol="0">
            <a:spAutoFit/>
          </a:bodyPr>
          <a:lstStyle/>
          <a:p>
            <a:pPr marL="571500" indent="-571500">
              <a:buFont typeface="Symbol" panose="05050102010706020507" pitchFamily="18" charset="2"/>
              <a:buChar char="·"/>
            </a:pPr>
            <a:r>
              <a:rPr lang="en-US" sz="3200" dirty="0"/>
              <a:t>Information creation is </a:t>
            </a:r>
            <a:r>
              <a:rPr lang="en-US" sz="3200" dirty="0" smtClean="0"/>
              <a:t>a </a:t>
            </a:r>
            <a:br>
              <a:rPr lang="en-US" sz="3200" dirty="0" smtClean="0"/>
            </a:br>
            <a:r>
              <a:rPr lang="en-US" sz="3200" dirty="0" smtClean="0"/>
              <a:t>process </a:t>
            </a:r>
            <a:r>
              <a:rPr lang="en-US" sz="3200" dirty="0"/>
              <a:t>that occurs </a:t>
            </a:r>
            <a:r>
              <a:rPr lang="en-US" sz="3200" dirty="0" smtClean="0"/>
              <a:t>within a </a:t>
            </a:r>
            <a:r>
              <a:rPr lang="en-US" sz="3200" dirty="0"/>
              <a:t>particular context. </a:t>
            </a:r>
            <a:endParaRPr lang="en-US" sz="3000" dirty="0" smtClean="0"/>
          </a:p>
        </p:txBody>
      </p:sp>
      <p:sp>
        <p:nvSpPr>
          <p:cNvPr id="8" name="TextBox 7"/>
          <p:cNvSpPr txBox="1"/>
          <p:nvPr/>
        </p:nvSpPr>
        <p:spPr>
          <a:xfrm>
            <a:off x="1905000" y="4303455"/>
            <a:ext cx="9369458" cy="2554545"/>
          </a:xfrm>
          <a:prstGeom prst="rect">
            <a:avLst/>
          </a:prstGeom>
          <a:noFill/>
        </p:spPr>
        <p:txBody>
          <a:bodyPr wrap="square" rtlCol="0">
            <a:spAutoFit/>
          </a:bodyPr>
          <a:lstStyle/>
          <a:p>
            <a:pPr marL="457200" indent="-457200">
              <a:buFont typeface="Symbol" panose="05050102010706020507" pitchFamily="18" charset="2"/>
              <a:buChar char="·"/>
            </a:pPr>
            <a:r>
              <a:rPr lang="en-US" sz="3200" dirty="0"/>
              <a:t>The iterative </a:t>
            </a:r>
            <a:r>
              <a:rPr lang="en-US" sz="3200" dirty="0" smtClean="0"/>
              <a:t>process </a:t>
            </a:r>
            <a:r>
              <a:rPr lang="en-US" sz="3200" dirty="0"/>
              <a:t>of researching, creating, revising, and disseminating information </a:t>
            </a:r>
            <a:r>
              <a:rPr lang="en-US" sz="3200" dirty="0" smtClean="0"/>
              <a:t>varies, </a:t>
            </a:r>
            <a:r>
              <a:rPr lang="en-US" sz="3200" dirty="0"/>
              <a:t>and the </a:t>
            </a:r>
            <a:r>
              <a:rPr lang="en-US" sz="3200" dirty="0" smtClean="0"/>
              <a:t>results reflect </a:t>
            </a:r>
            <a:r>
              <a:rPr lang="en-US" sz="3200" dirty="0"/>
              <a:t>these variations.</a:t>
            </a:r>
          </a:p>
          <a:p>
            <a:r>
              <a:rPr lang="en-US" sz="3200" dirty="0"/>
              <a:t> </a:t>
            </a:r>
            <a:endParaRPr lang="en-US" sz="3000" dirty="0" smtClean="0"/>
          </a:p>
        </p:txBody>
      </p:sp>
    </p:spTree>
    <p:extLst>
      <p:ext uri="{BB962C8B-B14F-4D97-AF65-F5344CB8AC3E}">
        <p14:creationId xmlns:p14="http://schemas.microsoft.com/office/powerpoint/2010/main" val="189174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4999" y="574447"/>
            <a:ext cx="3265995" cy="646331"/>
          </a:xfrm>
          <a:prstGeom prst="rect">
            <a:avLst/>
          </a:prstGeom>
          <a:noFill/>
        </p:spPr>
        <p:txBody>
          <a:bodyPr wrap="square" rtlCol="0">
            <a:spAutoFit/>
          </a:bodyPr>
          <a:lstStyle/>
          <a:p>
            <a:r>
              <a:rPr lang="en-US" sz="3600" b="1" dirty="0" smtClean="0">
                <a:solidFill>
                  <a:srgbClr val="4B9DE7"/>
                </a:solidFill>
                <a:effectLst>
                  <a:outerShdw blurRad="38100" dist="38100" dir="2700000" algn="tl">
                    <a:srgbClr val="000000">
                      <a:alpha val="43137"/>
                    </a:srgbClr>
                  </a:outerShdw>
                </a:effectLst>
              </a:rPr>
              <a:t>Assumption: </a:t>
            </a:r>
          </a:p>
        </p:txBody>
      </p:sp>
      <p:sp>
        <p:nvSpPr>
          <p:cNvPr id="27" name="TextBox 26"/>
          <p:cNvSpPr txBox="1"/>
          <p:nvPr/>
        </p:nvSpPr>
        <p:spPr>
          <a:xfrm>
            <a:off x="1905000" y="1173639"/>
            <a:ext cx="6531990" cy="1200329"/>
          </a:xfrm>
          <a:prstGeom prst="rect">
            <a:avLst/>
          </a:prstGeom>
          <a:noFill/>
        </p:spPr>
        <p:txBody>
          <a:bodyPr wrap="square" rtlCol="0">
            <a:spAutoFit/>
          </a:bodyPr>
          <a:lstStyle/>
          <a:p>
            <a:r>
              <a:rPr lang="en-US" sz="3600" b="1" dirty="0"/>
              <a:t>Information creation i</a:t>
            </a:r>
            <a:r>
              <a:rPr lang="en-US" sz="3600" b="1" dirty="0" smtClean="0"/>
              <a:t>s contingent.</a:t>
            </a:r>
          </a:p>
        </p:txBody>
      </p:sp>
      <p:pic>
        <p:nvPicPr>
          <p:cNvPr id="9"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11798" t="8567" r="11445" b="14571"/>
          <a:stretch/>
        </p:blipFill>
        <p:spPr bwMode="auto">
          <a:xfrm>
            <a:off x="8763000" y="633161"/>
            <a:ext cx="2684661" cy="196606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905000" y="2583856"/>
            <a:ext cx="9369458" cy="1569660"/>
          </a:xfrm>
          <a:prstGeom prst="rect">
            <a:avLst/>
          </a:prstGeom>
          <a:noFill/>
        </p:spPr>
        <p:txBody>
          <a:bodyPr wrap="square" rtlCol="0">
            <a:spAutoFit/>
          </a:bodyPr>
          <a:lstStyle/>
          <a:p>
            <a:pPr marL="571500" indent="-571500">
              <a:buFont typeface="Symbol" panose="05050102010706020507" pitchFamily="18" charset="2"/>
              <a:buChar char="·"/>
            </a:pPr>
            <a:r>
              <a:rPr lang="en-US" sz="3200" dirty="0" smtClean="0"/>
              <a:t>Information creation </a:t>
            </a:r>
            <a:r>
              <a:rPr lang="en-US" sz="3200" dirty="0"/>
              <a:t>is </a:t>
            </a:r>
            <a:r>
              <a:rPr lang="en-US" sz="3200" dirty="0" smtClean="0"/>
              <a:t/>
            </a:r>
            <a:br>
              <a:rPr lang="en-US" sz="3200" dirty="0" smtClean="0"/>
            </a:br>
            <a:r>
              <a:rPr lang="en-US" sz="3200" dirty="0" smtClean="0"/>
              <a:t>contingent </a:t>
            </a:r>
            <a:r>
              <a:rPr lang="en-US" sz="3200" dirty="0"/>
              <a:t>upon social, cultural and economic factors</a:t>
            </a:r>
            <a:r>
              <a:rPr lang="en-US" sz="3200" dirty="0" smtClean="0"/>
              <a:t>.</a:t>
            </a:r>
            <a:endParaRPr lang="en-US" sz="3000" dirty="0" smtClean="0"/>
          </a:p>
        </p:txBody>
      </p:sp>
      <p:sp>
        <p:nvSpPr>
          <p:cNvPr id="8" name="TextBox 7"/>
          <p:cNvSpPr txBox="1"/>
          <p:nvPr/>
        </p:nvSpPr>
        <p:spPr>
          <a:xfrm>
            <a:off x="1905000" y="4303455"/>
            <a:ext cx="9369458" cy="1077218"/>
          </a:xfrm>
          <a:prstGeom prst="rect">
            <a:avLst/>
          </a:prstGeom>
          <a:noFill/>
        </p:spPr>
        <p:txBody>
          <a:bodyPr wrap="square" rtlCol="0">
            <a:spAutoFit/>
          </a:bodyPr>
          <a:lstStyle/>
          <a:p>
            <a:pPr marL="457200" indent="-457200">
              <a:buFont typeface="Symbol" panose="05050102010706020507" pitchFamily="18" charset="2"/>
              <a:buChar char="·"/>
            </a:pPr>
            <a:r>
              <a:rPr lang="en-US" sz="3200" dirty="0"/>
              <a:t>If these factors were different, then the information created would be different.</a:t>
            </a:r>
            <a:r>
              <a:rPr lang="en-US" sz="3200" dirty="0" smtClean="0"/>
              <a:t> </a:t>
            </a:r>
            <a:endParaRPr lang="en-US" sz="3000" dirty="0" smtClean="0"/>
          </a:p>
        </p:txBody>
      </p:sp>
    </p:spTree>
    <p:extLst>
      <p:ext uri="{BB962C8B-B14F-4D97-AF65-F5344CB8AC3E}">
        <p14:creationId xmlns:p14="http://schemas.microsoft.com/office/powerpoint/2010/main" val="383301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5000" y="574447"/>
            <a:ext cx="2780122" cy="646331"/>
          </a:xfrm>
          <a:prstGeom prst="rect">
            <a:avLst/>
          </a:prstGeom>
          <a:noFill/>
        </p:spPr>
        <p:txBody>
          <a:bodyPr wrap="square" rtlCol="0">
            <a:spAutoFit/>
          </a:bodyPr>
          <a:lstStyle/>
          <a:p>
            <a:r>
              <a:rPr lang="en-US" sz="3600" b="1" dirty="0" smtClean="0">
                <a:solidFill>
                  <a:schemeClr val="accent1">
                    <a:lumMod val="75000"/>
                  </a:schemeClr>
                </a:solidFill>
                <a:effectLst>
                  <a:outerShdw blurRad="38100" dist="38100" dir="2700000" algn="tl">
                    <a:srgbClr val="000000">
                      <a:alpha val="43137"/>
                    </a:srgbClr>
                  </a:outerShdw>
                </a:effectLst>
              </a:rPr>
              <a:t>Frame 3 </a:t>
            </a:r>
          </a:p>
        </p:txBody>
      </p:sp>
      <p:sp>
        <p:nvSpPr>
          <p:cNvPr id="27" name="TextBox 26"/>
          <p:cNvSpPr txBox="1"/>
          <p:nvPr/>
        </p:nvSpPr>
        <p:spPr>
          <a:xfrm>
            <a:off x="1905000" y="1173639"/>
            <a:ext cx="6531990" cy="646331"/>
          </a:xfrm>
          <a:prstGeom prst="rect">
            <a:avLst/>
          </a:prstGeom>
          <a:noFill/>
        </p:spPr>
        <p:txBody>
          <a:bodyPr wrap="square" rtlCol="0">
            <a:spAutoFit/>
          </a:bodyPr>
          <a:lstStyle/>
          <a:p>
            <a:r>
              <a:rPr lang="en-US" sz="3600" b="1" dirty="0"/>
              <a:t>Information has value.</a:t>
            </a:r>
            <a:r>
              <a:rPr lang="en-US" sz="3600" dirty="0"/>
              <a:t> </a:t>
            </a:r>
            <a:endParaRPr lang="en-US" sz="3600" b="1" dirty="0" smtClean="0"/>
          </a:p>
        </p:txBody>
      </p:sp>
      <p:pic>
        <p:nvPicPr>
          <p:cNvPr id="8" name="Picture 20"/>
          <p:cNvPicPr>
            <a:picLocks noChangeAspect="1" noChangeArrowheads="1"/>
          </p:cNvPicPr>
          <p:nvPr/>
        </p:nvPicPr>
        <p:blipFill rotWithShape="1">
          <a:blip r:embed="rId3">
            <a:extLst>
              <a:ext uri="{28A0092B-C50C-407E-A947-70E740481C1C}">
                <a14:useLocalDpi xmlns:a14="http://schemas.microsoft.com/office/drawing/2010/main" val="0"/>
              </a:ext>
            </a:extLst>
          </a:blip>
          <a:srcRect l="10535" t="9322" r="10524" b="12712"/>
          <a:stretch/>
        </p:blipFill>
        <p:spPr bwMode="auto">
          <a:xfrm>
            <a:off x="8419507" y="633162"/>
            <a:ext cx="3166035" cy="231170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924875" y="2057214"/>
            <a:ext cx="9814560" cy="784830"/>
          </a:xfrm>
          <a:prstGeom prst="rect">
            <a:avLst/>
          </a:prstGeom>
          <a:noFill/>
        </p:spPr>
        <p:txBody>
          <a:bodyPr wrap="square" rtlCol="0">
            <a:spAutoFit/>
          </a:bodyPr>
          <a:lstStyle/>
          <a:p>
            <a:pPr>
              <a:lnSpc>
                <a:spcPct val="150000"/>
              </a:lnSpc>
            </a:pPr>
            <a:r>
              <a:rPr lang="en-US" sz="3000" dirty="0" smtClean="0"/>
              <a:t>Information has value: </a:t>
            </a:r>
          </a:p>
        </p:txBody>
      </p:sp>
      <p:sp>
        <p:nvSpPr>
          <p:cNvPr id="6" name="TextBox 5"/>
          <p:cNvSpPr txBox="1"/>
          <p:nvPr/>
        </p:nvSpPr>
        <p:spPr>
          <a:xfrm>
            <a:off x="1895122" y="4278767"/>
            <a:ext cx="9814560" cy="784830"/>
          </a:xfrm>
          <a:prstGeom prst="rect">
            <a:avLst/>
          </a:prstGeom>
          <a:noFill/>
        </p:spPr>
        <p:txBody>
          <a:bodyPr wrap="square" rtlCol="0">
            <a:spAutoFit/>
          </a:bodyPr>
          <a:lstStyle/>
          <a:p>
            <a:pPr marL="514350" indent="-514350">
              <a:lnSpc>
                <a:spcPct val="150000"/>
              </a:lnSpc>
              <a:buFont typeface="Symbol" panose="05050102010706020507" pitchFamily="18" charset="2"/>
              <a:buChar char="·"/>
            </a:pPr>
            <a:r>
              <a:rPr lang="en-US" sz="3000" dirty="0"/>
              <a:t>a</a:t>
            </a:r>
            <a:r>
              <a:rPr lang="en-US" sz="3000" dirty="0" smtClean="0"/>
              <a:t>s a </a:t>
            </a:r>
            <a:r>
              <a:rPr lang="en-US" sz="3000" dirty="0"/>
              <a:t>means of </a:t>
            </a:r>
            <a:r>
              <a:rPr lang="en-US" sz="3000" dirty="0" smtClean="0"/>
              <a:t>education. </a:t>
            </a:r>
          </a:p>
        </p:txBody>
      </p:sp>
      <p:sp>
        <p:nvSpPr>
          <p:cNvPr id="7" name="TextBox 6"/>
          <p:cNvSpPr txBox="1"/>
          <p:nvPr/>
        </p:nvSpPr>
        <p:spPr>
          <a:xfrm>
            <a:off x="1895122" y="5105194"/>
            <a:ext cx="9814560" cy="784830"/>
          </a:xfrm>
          <a:prstGeom prst="rect">
            <a:avLst/>
          </a:prstGeom>
          <a:noFill/>
        </p:spPr>
        <p:txBody>
          <a:bodyPr wrap="square" rtlCol="0">
            <a:spAutoFit/>
          </a:bodyPr>
          <a:lstStyle/>
          <a:p>
            <a:pPr marL="514350" indent="-514350">
              <a:lnSpc>
                <a:spcPct val="150000"/>
              </a:lnSpc>
              <a:buFont typeface="Symbol" panose="05050102010706020507" pitchFamily="18" charset="2"/>
              <a:buChar char="·"/>
            </a:pPr>
            <a:r>
              <a:rPr lang="en-US" sz="3000" dirty="0" smtClean="0"/>
              <a:t>as a means of understanding the world.  </a:t>
            </a:r>
            <a:endParaRPr lang="en-US" sz="3000" dirty="0"/>
          </a:p>
        </p:txBody>
      </p:sp>
      <p:sp>
        <p:nvSpPr>
          <p:cNvPr id="9" name="TextBox 8"/>
          <p:cNvSpPr txBox="1"/>
          <p:nvPr/>
        </p:nvSpPr>
        <p:spPr>
          <a:xfrm>
            <a:off x="1895122" y="3458642"/>
            <a:ext cx="9814560" cy="784830"/>
          </a:xfrm>
          <a:prstGeom prst="rect">
            <a:avLst/>
          </a:prstGeom>
          <a:noFill/>
        </p:spPr>
        <p:txBody>
          <a:bodyPr wrap="square" rtlCol="0">
            <a:spAutoFit/>
          </a:bodyPr>
          <a:lstStyle/>
          <a:p>
            <a:pPr marL="514350" indent="-514350">
              <a:lnSpc>
                <a:spcPct val="150000"/>
              </a:lnSpc>
              <a:buFont typeface="Symbol" panose="05050102010706020507" pitchFamily="18" charset="2"/>
              <a:buChar char="·"/>
            </a:pPr>
            <a:r>
              <a:rPr lang="en-US" sz="3000" dirty="0"/>
              <a:t>a</a:t>
            </a:r>
            <a:r>
              <a:rPr lang="en-US" sz="3000" dirty="0" smtClean="0"/>
              <a:t>s a means of influence. </a:t>
            </a:r>
          </a:p>
        </p:txBody>
      </p:sp>
      <p:sp>
        <p:nvSpPr>
          <p:cNvPr id="11" name="TextBox 10"/>
          <p:cNvSpPr txBox="1"/>
          <p:nvPr/>
        </p:nvSpPr>
        <p:spPr>
          <a:xfrm>
            <a:off x="1924875" y="2596921"/>
            <a:ext cx="9814560" cy="784830"/>
          </a:xfrm>
          <a:prstGeom prst="rect">
            <a:avLst/>
          </a:prstGeom>
          <a:noFill/>
        </p:spPr>
        <p:txBody>
          <a:bodyPr wrap="square" rtlCol="0">
            <a:spAutoFit/>
          </a:bodyPr>
          <a:lstStyle/>
          <a:p>
            <a:pPr marL="514350" indent="-514350">
              <a:lnSpc>
                <a:spcPct val="150000"/>
              </a:lnSpc>
              <a:buFont typeface="Symbol" panose="05050102010706020507" pitchFamily="18" charset="2"/>
              <a:buChar char="·"/>
            </a:pPr>
            <a:r>
              <a:rPr lang="en-US" sz="3000" dirty="0"/>
              <a:t>a</a:t>
            </a:r>
            <a:r>
              <a:rPr lang="en-US" sz="3000" dirty="0" smtClean="0"/>
              <a:t>s a  commodity. </a:t>
            </a:r>
          </a:p>
        </p:txBody>
      </p:sp>
    </p:spTree>
    <p:extLst>
      <p:ext uri="{BB962C8B-B14F-4D97-AF65-F5344CB8AC3E}">
        <p14:creationId xmlns:p14="http://schemas.microsoft.com/office/powerpoint/2010/main" val="362450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7" grpId="0"/>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4999" y="574447"/>
            <a:ext cx="3265995" cy="646331"/>
          </a:xfrm>
          <a:prstGeom prst="rect">
            <a:avLst/>
          </a:prstGeom>
          <a:noFill/>
        </p:spPr>
        <p:txBody>
          <a:bodyPr wrap="square" rtlCol="0">
            <a:spAutoFit/>
          </a:bodyPr>
          <a:lstStyle/>
          <a:p>
            <a:r>
              <a:rPr lang="en-US" sz="3600" b="1" dirty="0" smtClean="0">
                <a:solidFill>
                  <a:schemeClr val="accent1">
                    <a:lumMod val="75000"/>
                  </a:schemeClr>
                </a:solidFill>
                <a:effectLst>
                  <a:outerShdw blurRad="38100" dist="38100" dir="2700000" algn="tl">
                    <a:srgbClr val="000000">
                      <a:alpha val="43137"/>
                    </a:srgbClr>
                  </a:outerShdw>
                </a:effectLst>
              </a:rPr>
              <a:t>Assumption </a:t>
            </a:r>
          </a:p>
        </p:txBody>
      </p:sp>
      <p:sp>
        <p:nvSpPr>
          <p:cNvPr id="27" name="TextBox 26"/>
          <p:cNvSpPr txBox="1"/>
          <p:nvPr/>
        </p:nvSpPr>
        <p:spPr>
          <a:xfrm>
            <a:off x="1905000" y="1173639"/>
            <a:ext cx="6531990" cy="646331"/>
          </a:xfrm>
          <a:prstGeom prst="rect">
            <a:avLst/>
          </a:prstGeom>
          <a:noFill/>
        </p:spPr>
        <p:txBody>
          <a:bodyPr wrap="square" rtlCol="0">
            <a:spAutoFit/>
          </a:bodyPr>
          <a:lstStyle/>
          <a:p>
            <a:r>
              <a:rPr lang="en-US" sz="3600" b="1" dirty="0"/>
              <a:t>Information </a:t>
            </a:r>
            <a:r>
              <a:rPr lang="en-US" sz="3600" b="1" dirty="0" smtClean="0"/>
              <a:t>varies in quality.</a:t>
            </a:r>
            <a:r>
              <a:rPr lang="en-US" sz="3600" dirty="0" smtClean="0"/>
              <a:t> </a:t>
            </a:r>
            <a:endParaRPr lang="en-US" sz="3600" b="1" dirty="0" smtClean="0"/>
          </a:p>
        </p:txBody>
      </p:sp>
      <p:pic>
        <p:nvPicPr>
          <p:cNvPr id="8" name="Picture 20"/>
          <p:cNvPicPr>
            <a:picLocks noChangeAspect="1" noChangeArrowheads="1"/>
          </p:cNvPicPr>
          <p:nvPr/>
        </p:nvPicPr>
        <p:blipFill rotWithShape="1">
          <a:blip r:embed="rId3">
            <a:extLst>
              <a:ext uri="{28A0092B-C50C-407E-A947-70E740481C1C}">
                <a14:useLocalDpi xmlns:a14="http://schemas.microsoft.com/office/drawing/2010/main" val="0"/>
              </a:ext>
            </a:extLst>
          </a:blip>
          <a:srcRect l="10535" t="9322" r="10524" b="12712"/>
          <a:stretch/>
        </p:blipFill>
        <p:spPr bwMode="auto">
          <a:xfrm>
            <a:off x="9201150" y="633163"/>
            <a:ext cx="2384392" cy="17409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904999" y="2747408"/>
            <a:ext cx="9814560" cy="1569660"/>
          </a:xfrm>
          <a:prstGeom prst="rect">
            <a:avLst/>
          </a:prstGeom>
          <a:noFill/>
        </p:spPr>
        <p:txBody>
          <a:bodyPr wrap="square" rtlCol="0">
            <a:spAutoFit/>
          </a:bodyPr>
          <a:lstStyle/>
          <a:p>
            <a:pPr marL="457200" indent="-457200">
              <a:buFont typeface="Symbol" panose="05050102010706020507" pitchFamily="18" charset="2"/>
              <a:buChar char="·"/>
            </a:pPr>
            <a:r>
              <a:rPr lang="en-US" sz="3200" dirty="0" smtClean="0"/>
              <a:t>Information sources vary in</a:t>
            </a:r>
            <a:br>
              <a:rPr lang="en-US" sz="3200" dirty="0" smtClean="0"/>
            </a:br>
            <a:r>
              <a:rPr lang="en-US" sz="3200" dirty="0" smtClean="0"/>
              <a:t>currency, completeness and reliability. </a:t>
            </a:r>
          </a:p>
          <a:p>
            <a:endParaRPr lang="en-US" sz="3200" dirty="0"/>
          </a:p>
        </p:txBody>
      </p:sp>
      <p:sp>
        <p:nvSpPr>
          <p:cNvPr id="6" name="TextBox 5"/>
          <p:cNvSpPr txBox="1"/>
          <p:nvPr/>
        </p:nvSpPr>
        <p:spPr>
          <a:xfrm>
            <a:off x="1904999" y="4317068"/>
            <a:ext cx="9814560" cy="1569660"/>
          </a:xfrm>
          <a:prstGeom prst="rect">
            <a:avLst/>
          </a:prstGeom>
          <a:noFill/>
        </p:spPr>
        <p:txBody>
          <a:bodyPr wrap="square" rtlCol="0">
            <a:spAutoFit/>
          </a:bodyPr>
          <a:lstStyle/>
          <a:p>
            <a:pPr marL="457200" indent="-457200">
              <a:buFont typeface="Symbol" panose="05050102010706020507" pitchFamily="18" charset="2"/>
              <a:buChar char="·"/>
            </a:pPr>
            <a:r>
              <a:rPr lang="en-US" sz="3200" dirty="0" smtClean="0"/>
              <a:t>Information sources of various degrees of quality serve various purposes. </a:t>
            </a:r>
          </a:p>
          <a:p>
            <a:endParaRPr lang="en-US" sz="3200" dirty="0"/>
          </a:p>
        </p:txBody>
      </p:sp>
    </p:spTree>
    <p:extLst>
      <p:ext uri="{BB962C8B-B14F-4D97-AF65-F5344CB8AC3E}">
        <p14:creationId xmlns:p14="http://schemas.microsoft.com/office/powerpoint/2010/main" val="12572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5000" y="574447"/>
            <a:ext cx="2780122" cy="646331"/>
          </a:xfrm>
          <a:prstGeom prst="rect">
            <a:avLst/>
          </a:prstGeom>
          <a:noFill/>
        </p:spPr>
        <p:txBody>
          <a:bodyPr wrap="square" rtlCol="0">
            <a:spAutoFit/>
          </a:bodyPr>
          <a:lstStyle/>
          <a:p>
            <a:r>
              <a:rPr lang="en-US" sz="3600" b="1" dirty="0" smtClean="0">
                <a:solidFill>
                  <a:srgbClr val="C00000"/>
                </a:solidFill>
                <a:effectLst>
                  <a:outerShdw blurRad="38100" dist="38100" dir="2700000" algn="tl">
                    <a:srgbClr val="000000">
                      <a:alpha val="43137"/>
                    </a:srgbClr>
                  </a:outerShdw>
                </a:effectLst>
              </a:rPr>
              <a:t>Frame</a:t>
            </a:r>
            <a:r>
              <a:rPr lang="en-US" sz="3600" b="1" dirty="0" smtClean="0">
                <a:solidFill>
                  <a:srgbClr val="C00000"/>
                </a:solidFill>
              </a:rPr>
              <a:t>  </a:t>
            </a:r>
            <a:r>
              <a:rPr lang="en-US" sz="3600" b="1" dirty="0" smtClean="0">
                <a:solidFill>
                  <a:srgbClr val="C00000"/>
                </a:solidFill>
                <a:effectLst>
                  <a:outerShdw blurRad="38100" dist="38100" dir="2700000" algn="tl">
                    <a:srgbClr val="000000">
                      <a:alpha val="43137"/>
                    </a:srgbClr>
                  </a:outerShdw>
                </a:effectLst>
              </a:rPr>
              <a:t>4</a:t>
            </a:r>
            <a:r>
              <a:rPr lang="en-US" sz="3600" b="1" dirty="0" smtClean="0">
                <a:solidFill>
                  <a:srgbClr val="C00000"/>
                </a:solidFill>
              </a:rPr>
              <a:t> </a:t>
            </a:r>
          </a:p>
        </p:txBody>
      </p:sp>
      <p:sp>
        <p:nvSpPr>
          <p:cNvPr id="27" name="TextBox 26"/>
          <p:cNvSpPr txBox="1"/>
          <p:nvPr/>
        </p:nvSpPr>
        <p:spPr>
          <a:xfrm>
            <a:off x="1905000" y="1173639"/>
            <a:ext cx="6531990" cy="646331"/>
          </a:xfrm>
          <a:prstGeom prst="rect">
            <a:avLst/>
          </a:prstGeom>
          <a:noFill/>
        </p:spPr>
        <p:txBody>
          <a:bodyPr wrap="square" rtlCol="0">
            <a:spAutoFit/>
          </a:bodyPr>
          <a:lstStyle/>
          <a:p>
            <a:r>
              <a:rPr lang="en-US" sz="3600" b="1" dirty="0" smtClean="0"/>
              <a:t>Research is </a:t>
            </a:r>
            <a:r>
              <a:rPr lang="en-US" sz="3600" b="1" dirty="0"/>
              <a:t>i</a:t>
            </a:r>
            <a:r>
              <a:rPr lang="en-US" sz="3600" b="1" dirty="0" smtClean="0"/>
              <a:t>nquiry.</a:t>
            </a:r>
            <a:r>
              <a:rPr lang="en-US" sz="3600" dirty="0" smtClean="0"/>
              <a:t> </a:t>
            </a:r>
            <a:endParaRPr lang="en-US" sz="3600" b="1" dirty="0" smtClean="0"/>
          </a:p>
        </p:txBody>
      </p:sp>
      <p:pic>
        <p:nvPicPr>
          <p:cNvPr id="9"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11798" t="8567" r="11445" b="14571"/>
          <a:stretch/>
        </p:blipFill>
        <p:spPr bwMode="auto">
          <a:xfrm>
            <a:off x="8550110" y="633161"/>
            <a:ext cx="3156631" cy="2311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0"/>
          <p:cNvPicPr>
            <a:picLocks noChangeAspect="1" noChangeArrowheads="1"/>
          </p:cNvPicPr>
          <p:nvPr/>
        </p:nvPicPr>
        <p:blipFill rotWithShape="1">
          <a:blip r:embed="rId4">
            <a:extLst>
              <a:ext uri="{28A0092B-C50C-407E-A947-70E740481C1C}">
                <a14:useLocalDpi xmlns:a14="http://schemas.microsoft.com/office/drawing/2010/main" val="0"/>
              </a:ext>
            </a:extLst>
          </a:blip>
          <a:srcRect l="10535" t="9322" r="10524" b="12712"/>
          <a:stretch/>
        </p:blipFill>
        <p:spPr bwMode="auto">
          <a:xfrm>
            <a:off x="8540706" y="633162"/>
            <a:ext cx="3166035" cy="231170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5"/>
          <p:cNvPicPr>
            <a:picLocks noChangeAspect="1" noChangeArrowheads="1"/>
          </p:cNvPicPr>
          <p:nvPr/>
        </p:nvPicPr>
        <p:blipFill rotWithShape="1">
          <a:blip r:embed="rId5">
            <a:extLst>
              <a:ext uri="{28A0092B-C50C-407E-A947-70E740481C1C}">
                <a14:useLocalDpi xmlns:a14="http://schemas.microsoft.com/office/drawing/2010/main" val="0"/>
              </a:ext>
            </a:extLst>
          </a:blip>
          <a:srcRect l="10769" t="10805" r="10579" b="11404"/>
          <a:stretch/>
        </p:blipFill>
        <p:spPr bwMode="auto">
          <a:xfrm>
            <a:off x="8540706" y="609032"/>
            <a:ext cx="3156631" cy="233160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882777" y="2151727"/>
            <a:ext cx="9814560" cy="2554545"/>
          </a:xfrm>
          <a:prstGeom prst="rect">
            <a:avLst/>
          </a:prstGeom>
          <a:noFill/>
        </p:spPr>
        <p:txBody>
          <a:bodyPr wrap="square" rtlCol="0">
            <a:spAutoFit/>
          </a:bodyPr>
          <a:lstStyle/>
          <a:p>
            <a:r>
              <a:rPr lang="en-US" sz="3200" dirty="0"/>
              <a:t>Research is an </a:t>
            </a:r>
            <a:r>
              <a:rPr lang="en-US" sz="3200" dirty="0" smtClean="0"/>
              <a:t>iterative</a:t>
            </a:r>
            <a:br>
              <a:rPr lang="en-US" sz="3200" dirty="0" smtClean="0"/>
            </a:br>
            <a:r>
              <a:rPr lang="en-US" sz="3200" dirty="0" smtClean="0"/>
              <a:t>process that </a:t>
            </a:r>
            <a:r>
              <a:rPr lang="en-US" sz="3200" dirty="0"/>
              <a:t>involves asking </a:t>
            </a:r>
            <a:r>
              <a:rPr lang="en-US" sz="3200" dirty="0" smtClean="0"/>
              <a:t/>
            </a:r>
            <a:br>
              <a:rPr lang="en-US" sz="3200" dirty="0" smtClean="0"/>
            </a:br>
            <a:r>
              <a:rPr lang="en-US" sz="3200" dirty="0" smtClean="0"/>
              <a:t>new and/or increasingly </a:t>
            </a:r>
            <a:br>
              <a:rPr lang="en-US" sz="3200" dirty="0" smtClean="0"/>
            </a:br>
            <a:r>
              <a:rPr lang="en-US" sz="3200" dirty="0" smtClean="0"/>
              <a:t>complex questions that </a:t>
            </a:r>
            <a:r>
              <a:rPr lang="en-US" sz="3200" dirty="0"/>
              <a:t>develop additional lines of inquiry.</a:t>
            </a:r>
            <a:endParaRPr lang="en-US" sz="3000" dirty="0"/>
          </a:p>
        </p:txBody>
      </p:sp>
    </p:spTree>
    <p:extLst>
      <p:ext uri="{BB962C8B-B14F-4D97-AF65-F5344CB8AC3E}">
        <p14:creationId xmlns:p14="http://schemas.microsoft.com/office/powerpoint/2010/main" val="165824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4999" y="574447"/>
            <a:ext cx="3265995" cy="646331"/>
          </a:xfrm>
          <a:prstGeom prst="rect">
            <a:avLst/>
          </a:prstGeom>
          <a:noFill/>
        </p:spPr>
        <p:txBody>
          <a:bodyPr wrap="square" rtlCol="0">
            <a:spAutoFit/>
          </a:bodyPr>
          <a:lstStyle/>
          <a:p>
            <a:r>
              <a:rPr lang="en-US" sz="3600" b="1" dirty="0" smtClean="0">
                <a:solidFill>
                  <a:srgbClr val="C00000"/>
                </a:solidFill>
                <a:effectLst>
                  <a:outerShdw blurRad="38100" dist="38100" dir="2700000" algn="tl">
                    <a:srgbClr val="000000">
                      <a:alpha val="43137"/>
                    </a:srgbClr>
                  </a:outerShdw>
                </a:effectLst>
              </a:rPr>
              <a:t>Assumption</a:t>
            </a:r>
            <a:r>
              <a:rPr lang="en-US" sz="3600" b="1" dirty="0" smtClean="0">
                <a:solidFill>
                  <a:srgbClr val="C00000"/>
                </a:solidFill>
              </a:rPr>
              <a:t>: </a:t>
            </a:r>
          </a:p>
        </p:txBody>
      </p:sp>
      <p:sp>
        <p:nvSpPr>
          <p:cNvPr id="27" name="TextBox 26"/>
          <p:cNvSpPr txBox="1"/>
          <p:nvPr/>
        </p:nvSpPr>
        <p:spPr>
          <a:xfrm>
            <a:off x="1904999" y="1173639"/>
            <a:ext cx="9792337" cy="1754326"/>
          </a:xfrm>
          <a:prstGeom prst="rect">
            <a:avLst/>
          </a:prstGeom>
          <a:noFill/>
        </p:spPr>
        <p:txBody>
          <a:bodyPr wrap="square" rtlCol="0">
            <a:spAutoFit/>
          </a:bodyPr>
          <a:lstStyle/>
          <a:p>
            <a:r>
              <a:rPr lang="en-US" sz="3600" b="1" dirty="0"/>
              <a:t>Asking questions and </a:t>
            </a:r>
            <a:r>
              <a:rPr lang="en-US" sz="3600" b="1" dirty="0" smtClean="0"/>
              <a:t>finding</a:t>
            </a:r>
            <a:br>
              <a:rPr lang="en-US" sz="3600" b="1" dirty="0" smtClean="0"/>
            </a:br>
            <a:r>
              <a:rPr lang="en-US" sz="3600" b="1" dirty="0" smtClean="0"/>
              <a:t>answers are </a:t>
            </a:r>
            <a:r>
              <a:rPr lang="en-US" sz="3600" b="1" dirty="0"/>
              <a:t>important </a:t>
            </a:r>
            <a:r>
              <a:rPr lang="en-US" sz="3600" b="1" dirty="0" smtClean="0"/>
              <a:t>parts</a:t>
            </a:r>
            <a:br>
              <a:rPr lang="en-US" sz="3600" b="1" dirty="0" smtClean="0"/>
            </a:br>
            <a:r>
              <a:rPr lang="en-US" sz="3600" b="1" dirty="0" smtClean="0"/>
              <a:t>of acquiring knowledge.</a:t>
            </a:r>
            <a:r>
              <a:rPr lang="en-US" sz="3600" dirty="0" smtClean="0"/>
              <a:t> </a:t>
            </a:r>
            <a:endParaRPr lang="en-US" sz="3600" b="1" dirty="0" smtClean="0"/>
          </a:p>
        </p:txBody>
      </p:sp>
      <p:pic>
        <p:nvPicPr>
          <p:cNvPr id="10" name="Picture 15"/>
          <p:cNvPicPr>
            <a:picLocks noChangeAspect="1" noChangeArrowheads="1"/>
          </p:cNvPicPr>
          <p:nvPr/>
        </p:nvPicPr>
        <p:blipFill rotWithShape="1">
          <a:blip r:embed="rId3">
            <a:extLst>
              <a:ext uri="{28A0092B-C50C-407E-A947-70E740481C1C}">
                <a14:useLocalDpi xmlns:a14="http://schemas.microsoft.com/office/drawing/2010/main" val="0"/>
              </a:ext>
            </a:extLst>
          </a:blip>
          <a:srcRect l="10769" t="10805" r="10579" b="11404"/>
          <a:stretch/>
        </p:blipFill>
        <p:spPr bwMode="auto">
          <a:xfrm>
            <a:off x="9016408" y="574448"/>
            <a:ext cx="2680929" cy="198023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893887" y="2988547"/>
            <a:ext cx="9814560" cy="1077218"/>
          </a:xfrm>
          <a:prstGeom prst="rect">
            <a:avLst/>
          </a:prstGeom>
          <a:noFill/>
        </p:spPr>
        <p:txBody>
          <a:bodyPr wrap="square" rtlCol="0">
            <a:spAutoFit/>
          </a:bodyPr>
          <a:lstStyle/>
          <a:p>
            <a:pPr marL="457200" indent="-457200">
              <a:buFont typeface="Symbol" panose="05050102010706020507" pitchFamily="18" charset="2"/>
              <a:buChar char="·"/>
            </a:pPr>
            <a:r>
              <a:rPr lang="en-US" sz="3200" dirty="0"/>
              <a:t>K</a:t>
            </a:r>
            <a:r>
              <a:rPr lang="en-US" sz="3200" dirty="0" smtClean="0"/>
              <a:t>nowledge </a:t>
            </a:r>
            <a:r>
              <a:rPr lang="en-US" sz="3200" dirty="0"/>
              <a:t>must be </a:t>
            </a:r>
            <a:r>
              <a:rPr lang="en-US" sz="3200" dirty="0" smtClean="0"/>
              <a:t>actively constructed </a:t>
            </a:r>
            <a:r>
              <a:rPr lang="en-US" sz="3200" dirty="0"/>
              <a:t>by individuals using </a:t>
            </a:r>
            <a:r>
              <a:rPr lang="en-US" sz="3200" dirty="0" smtClean="0"/>
              <a:t>many </a:t>
            </a:r>
            <a:r>
              <a:rPr lang="en-US" sz="3200" dirty="0"/>
              <a:t>sources.  </a:t>
            </a:r>
          </a:p>
        </p:txBody>
      </p:sp>
      <p:sp>
        <p:nvSpPr>
          <p:cNvPr id="12" name="TextBox 11"/>
          <p:cNvSpPr txBox="1"/>
          <p:nvPr/>
        </p:nvSpPr>
        <p:spPr>
          <a:xfrm>
            <a:off x="1882776" y="5142983"/>
            <a:ext cx="9814560" cy="1077218"/>
          </a:xfrm>
          <a:prstGeom prst="rect">
            <a:avLst/>
          </a:prstGeom>
          <a:noFill/>
        </p:spPr>
        <p:txBody>
          <a:bodyPr wrap="square" rtlCol="0">
            <a:spAutoFit/>
          </a:bodyPr>
          <a:lstStyle/>
          <a:p>
            <a:pPr marL="457200" indent="-457200">
              <a:buFont typeface="Symbol" panose="05050102010706020507" pitchFamily="18" charset="2"/>
              <a:buChar char="·"/>
            </a:pPr>
            <a:r>
              <a:rPr lang="en-US" sz="3200" dirty="0" smtClean="0"/>
              <a:t>Individuals’ opinions matter and may even influence the answers that they find.</a:t>
            </a:r>
            <a:endParaRPr lang="en-US" sz="3200" dirty="0"/>
          </a:p>
        </p:txBody>
      </p:sp>
      <p:sp>
        <p:nvSpPr>
          <p:cNvPr id="13" name="TextBox 12"/>
          <p:cNvSpPr txBox="1"/>
          <p:nvPr/>
        </p:nvSpPr>
        <p:spPr>
          <a:xfrm>
            <a:off x="1904999" y="4065765"/>
            <a:ext cx="9814560" cy="1077218"/>
          </a:xfrm>
          <a:prstGeom prst="rect">
            <a:avLst/>
          </a:prstGeom>
          <a:noFill/>
        </p:spPr>
        <p:txBody>
          <a:bodyPr wrap="square" rtlCol="0">
            <a:spAutoFit/>
          </a:bodyPr>
          <a:lstStyle/>
          <a:p>
            <a:pPr marL="457200" indent="-457200">
              <a:buFont typeface="Symbol" panose="05050102010706020507" pitchFamily="18" charset="2"/>
              <a:buChar char="·"/>
            </a:pPr>
            <a:r>
              <a:rPr lang="en-US" sz="3200" dirty="0" smtClean="0"/>
              <a:t>It is unlikely that all of the answers to a question will be found in one place. </a:t>
            </a:r>
            <a:endParaRPr lang="en-US" sz="3200" dirty="0"/>
          </a:p>
        </p:txBody>
      </p:sp>
    </p:spTree>
    <p:extLst>
      <p:ext uri="{BB962C8B-B14F-4D97-AF65-F5344CB8AC3E}">
        <p14:creationId xmlns:p14="http://schemas.microsoft.com/office/powerpoint/2010/main" val="282056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4999" y="661442"/>
            <a:ext cx="2780122" cy="646331"/>
          </a:xfrm>
          <a:prstGeom prst="rect">
            <a:avLst/>
          </a:prstGeom>
          <a:noFill/>
        </p:spPr>
        <p:txBody>
          <a:bodyPr wrap="square" rtlCol="0">
            <a:spAutoFit/>
          </a:bodyPr>
          <a:lstStyle/>
          <a:p>
            <a:r>
              <a:rPr lang="en-US" sz="3600" b="1" dirty="0" smtClean="0">
                <a:solidFill>
                  <a:srgbClr val="EABA08"/>
                </a:solidFill>
                <a:effectLst>
                  <a:outerShdw blurRad="38100" dist="38100" dir="2700000" algn="tl">
                    <a:srgbClr val="000000">
                      <a:alpha val="43137"/>
                    </a:srgbClr>
                  </a:outerShdw>
                </a:effectLst>
              </a:rPr>
              <a:t>Frame 5</a:t>
            </a:r>
            <a:r>
              <a:rPr lang="en-US" sz="3600" b="1" dirty="0" smtClean="0">
                <a:solidFill>
                  <a:schemeClr val="accent2">
                    <a:lumMod val="60000"/>
                    <a:lumOff val="40000"/>
                  </a:schemeClr>
                </a:solidFill>
                <a:effectLst>
                  <a:outerShdw blurRad="38100" dist="38100" dir="2700000" algn="tl">
                    <a:srgbClr val="000000">
                      <a:alpha val="43137"/>
                    </a:srgbClr>
                  </a:outerShdw>
                </a:effectLst>
              </a:rPr>
              <a:t> </a:t>
            </a:r>
          </a:p>
        </p:txBody>
      </p:sp>
      <p:sp>
        <p:nvSpPr>
          <p:cNvPr id="27" name="TextBox 26"/>
          <p:cNvSpPr txBox="1"/>
          <p:nvPr/>
        </p:nvSpPr>
        <p:spPr>
          <a:xfrm>
            <a:off x="1905000" y="1173639"/>
            <a:ext cx="6531990" cy="1200329"/>
          </a:xfrm>
          <a:prstGeom prst="rect">
            <a:avLst/>
          </a:prstGeom>
          <a:noFill/>
        </p:spPr>
        <p:txBody>
          <a:bodyPr wrap="square" rtlCol="0">
            <a:spAutoFit/>
          </a:bodyPr>
          <a:lstStyle/>
          <a:p>
            <a:r>
              <a:rPr lang="en-US" sz="3600" b="1" dirty="0" smtClean="0"/>
              <a:t>Scholarship is a </a:t>
            </a:r>
          </a:p>
          <a:p>
            <a:r>
              <a:rPr lang="en-US" sz="3600" b="1" dirty="0"/>
              <a:t>c</a:t>
            </a:r>
            <a:r>
              <a:rPr lang="en-US" sz="3600" b="1" dirty="0" smtClean="0"/>
              <a:t>onversation.</a:t>
            </a:r>
          </a:p>
        </p:txBody>
      </p:sp>
      <p:pic>
        <p:nvPicPr>
          <p:cNvPr id="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0516" t="9771" r="11472" b="14083"/>
          <a:stretch/>
        </p:blipFill>
        <p:spPr bwMode="auto">
          <a:xfrm>
            <a:off x="8287776" y="661442"/>
            <a:ext cx="3164442" cy="2317428"/>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699" t="9471" r="10654" b="12963"/>
          <a:stretch/>
        </p:blipFill>
        <p:spPr bwMode="auto">
          <a:xfrm>
            <a:off x="8265959" y="661442"/>
            <a:ext cx="3186259" cy="23174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904999" y="2654573"/>
            <a:ext cx="9814560" cy="1477328"/>
          </a:xfrm>
          <a:prstGeom prst="rect">
            <a:avLst/>
          </a:prstGeom>
          <a:noFill/>
        </p:spPr>
        <p:txBody>
          <a:bodyPr wrap="square" rtlCol="0">
            <a:spAutoFit/>
          </a:bodyPr>
          <a:lstStyle/>
          <a:p>
            <a:r>
              <a:rPr lang="en-US" sz="3000" dirty="0"/>
              <a:t>Communities of scholars </a:t>
            </a:r>
            <a:r>
              <a:rPr lang="en-US" sz="3000" dirty="0" smtClean="0"/>
              <a:t/>
            </a:r>
            <a:br>
              <a:rPr lang="en-US" sz="3000" dirty="0" smtClean="0"/>
            </a:br>
            <a:r>
              <a:rPr lang="en-US" sz="3000" dirty="0" smtClean="0"/>
              <a:t>engage in </a:t>
            </a:r>
            <a:r>
              <a:rPr lang="en-US" sz="3000" dirty="0"/>
              <a:t>sustained discourse that results in new insights and discoveries emerging over time</a:t>
            </a:r>
            <a:r>
              <a:rPr lang="en-US" sz="3000" dirty="0" smtClean="0"/>
              <a:t>.  </a:t>
            </a:r>
            <a:endParaRPr lang="en-US" sz="3000" dirty="0"/>
          </a:p>
        </p:txBody>
      </p:sp>
    </p:spTree>
    <p:extLst>
      <p:ext uri="{BB962C8B-B14F-4D97-AF65-F5344CB8AC3E}">
        <p14:creationId xmlns:p14="http://schemas.microsoft.com/office/powerpoint/2010/main" val="217353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5000" y="574447"/>
            <a:ext cx="3154680" cy="646331"/>
          </a:xfrm>
          <a:prstGeom prst="rect">
            <a:avLst/>
          </a:prstGeom>
          <a:noFill/>
        </p:spPr>
        <p:txBody>
          <a:bodyPr wrap="square" rtlCol="0">
            <a:spAutoFit/>
          </a:bodyPr>
          <a:lstStyle/>
          <a:p>
            <a:r>
              <a:rPr lang="en-US" sz="3600" b="1" dirty="0" smtClean="0">
                <a:solidFill>
                  <a:srgbClr val="EABA08"/>
                </a:solidFill>
                <a:effectLst>
                  <a:outerShdw blurRad="38100" dist="38100" dir="2700000" algn="tl">
                    <a:srgbClr val="000000">
                      <a:alpha val="43137"/>
                    </a:srgbClr>
                  </a:outerShdw>
                </a:effectLst>
              </a:rPr>
              <a:t>Assumption:</a:t>
            </a:r>
            <a:r>
              <a:rPr lang="en-US" sz="3600" b="1" dirty="0" smtClean="0">
                <a:solidFill>
                  <a:schemeClr val="accent2">
                    <a:lumMod val="60000"/>
                    <a:lumOff val="40000"/>
                  </a:schemeClr>
                </a:solidFill>
                <a:effectLst>
                  <a:outerShdw blurRad="38100" dist="38100" dir="2700000" algn="tl">
                    <a:srgbClr val="000000">
                      <a:alpha val="43137"/>
                    </a:srgbClr>
                  </a:outerShdw>
                </a:effectLst>
              </a:rPr>
              <a:t> </a:t>
            </a:r>
          </a:p>
        </p:txBody>
      </p:sp>
      <p:sp>
        <p:nvSpPr>
          <p:cNvPr id="27" name="TextBox 26"/>
          <p:cNvSpPr txBox="1"/>
          <p:nvPr/>
        </p:nvSpPr>
        <p:spPr>
          <a:xfrm>
            <a:off x="1905000" y="1173639"/>
            <a:ext cx="6531990" cy="1200329"/>
          </a:xfrm>
          <a:prstGeom prst="rect">
            <a:avLst/>
          </a:prstGeom>
          <a:noFill/>
        </p:spPr>
        <p:txBody>
          <a:bodyPr wrap="square" rtlCol="0">
            <a:spAutoFit/>
          </a:bodyPr>
          <a:lstStyle/>
          <a:p>
            <a:r>
              <a:rPr lang="en-US" sz="3600" b="1" dirty="0"/>
              <a:t>Reasonable people </a:t>
            </a:r>
            <a:r>
              <a:rPr lang="en-US" sz="3600" b="1" dirty="0" smtClean="0"/>
              <a:t>can disagree.</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699" t="9471" r="10654" b="12963"/>
          <a:stretch/>
        </p:blipFill>
        <p:spPr bwMode="auto">
          <a:xfrm>
            <a:off x="9097646" y="661442"/>
            <a:ext cx="2354572" cy="171252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905000" y="2608429"/>
            <a:ext cx="9814560" cy="1077218"/>
          </a:xfrm>
          <a:prstGeom prst="rect">
            <a:avLst/>
          </a:prstGeom>
          <a:noFill/>
        </p:spPr>
        <p:txBody>
          <a:bodyPr wrap="square" rtlCol="0">
            <a:spAutoFit/>
          </a:bodyPr>
          <a:lstStyle/>
          <a:p>
            <a:pPr marL="457200" indent="-457200">
              <a:buFont typeface="Symbol" panose="05050102010706020507" pitchFamily="18" charset="2"/>
              <a:buChar char="·"/>
            </a:pPr>
            <a:r>
              <a:rPr lang="en-US" sz="3200" dirty="0"/>
              <a:t>Asserting </a:t>
            </a:r>
            <a:r>
              <a:rPr lang="en-US" sz="3200" dirty="0" smtClean="0"/>
              <a:t>that someone </a:t>
            </a:r>
            <a:r>
              <a:rPr lang="en-US" sz="3200" dirty="0"/>
              <a:t>is </a:t>
            </a:r>
            <a:r>
              <a:rPr lang="en-US" sz="3200" dirty="0" smtClean="0"/>
              <a:t>mistaken</a:t>
            </a:r>
            <a:br>
              <a:rPr lang="en-US" sz="3200" dirty="0" smtClean="0"/>
            </a:br>
            <a:r>
              <a:rPr lang="en-US" sz="3200" dirty="0" smtClean="0"/>
              <a:t>is </a:t>
            </a:r>
            <a:r>
              <a:rPr lang="en-US" sz="3200" dirty="0"/>
              <a:t>not a sign of disrespect.  </a:t>
            </a:r>
            <a:endParaRPr lang="en-US" sz="3200" dirty="0" smtClean="0"/>
          </a:p>
        </p:txBody>
      </p:sp>
      <p:sp>
        <p:nvSpPr>
          <p:cNvPr id="7" name="TextBox 6"/>
          <p:cNvSpPr txBox="1"/>
          <p:nvPr/>
        </p:nvSpPr>
        <p:spPr>
          <a:xfrm>
            <a:off x="1905000" y="3979180"/>
            <a:ext cx="9814560" cy="1569660"/>
          </a:xfrm>
          <a:prstGeom prst="rect">
            <a:avLst/>
          </a:prstGeom>
          <a:noFill/>
        </p:spPr>
        <p:txBody>
          <a:bodyPr wrap="square" rtlCol="0">
            <a:spAutoFit/>
          </a:bodyPr>
          <a:lstStyle/>
          <a:p>
            <a:pPr marL="457200" indent="-457200">
              <a:buFont typeface="Symbol" panose="05050102010706020507" pitchFamily="18" charset="2"/>
              <a:buChar char="·"/>
            </a:pPr>
            <a:r>
              <a:rPr lang="en-US" sz="3200" dirty="0"/>
              <a:t>H</a:t>
            </a:r>
            <a:r>
              <a:rPr lang="en-US" sz="3200" dirty="0" smtClean="0"/>
              <a:t>onest </a:t>
            </a:r>
            <a:r>
              <a:rPr lang="en-US" sz="3200" dirty="0"/>
              <a:t>mistakes are an inevitable part of </a:t>
            </a:r>
            <a:r>
              <a:rPr lang="en-US" sz="3200" dirty="0" smtClean="0"/>
              <a:t>the process of creating knowledge, so being wrong </a:t>
            </a:r>
            <a:r>
              <a:rPr lang="en-US" sz="3200" dirty="0"/>
              <a:t>does not </a:t>
            </a:r>
            <a:r>
              <a:rPr lang="en-US" sz="3200" dirty="0" smtClean="0"/>
              <a:t>necessary involve loss </a:t>
            </a:r>
            <a:r>
              <a:rPr lang="en-US" sz="3200" dirty="0"/>
              <a:t>of face. </a:t>
            </a:r>
          </a:p>
        </p:txBody>
      </p:sp>
    </p:spTree>
    <p:extLst>
      <p:ext uri="{BB962C8B-B14F-4D97-AF65-F5344CB8AC3E}">
        <p14:creationId xmlns:p14="http://schemas.microsoft.com/office/powerpoint/2010/main" val="3776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5000" y="574447"/>
            <a:ext cx="2780122" cy="646331"/>
          </a:xfrm>
          <a:prstGeom prst="rect">
            <a:avLst/>
          </a:prstGeom>
          <a:noFill/>
        </p:spPr>
        <p:txBody>
          <a:bodyPr wrap="square" rtlCol="0">
            <a:spAutoFit/>
          </a:bodyPr>
          <a:lstStyle/>
          <a:p>
            <a:r>
              <a:rPr lang="en-US" sz="3600" b="1" dirty="0" smtClean="0">
                <a:solidFill>
                  <a:schemeClr val="bg2">
                    <a:lumMod val="75000"/>
                  </a:schemeClr>
                </a:solidFill>
                <a:effectLst>
                  <a:outerShdw blurRad="38100" dist="38100" dir="2700000" algn="tl">
                    <a:srgbClr val="000000">
                      <a:alpha val="43137"/>
                    </a:srgbClr>
                  </a:outerShdw>
                </a:effectLst>
              </a:rPr>
              <a:t>Frame  6 </a:t>
            </a:r>
          </a:p>
        </p:txBody>
      </p:sp>
      <p:sp>
        <p:nvSpPr>
          <p:cNvPr id="27" name="TextBox 26"/>
          <p:cNvSpPr txBox="1"/>
          <p:nvPr/>
        </p:nvSpPr>
        <p:spPr>
          <a:xfrm>
            <a:off x="1905000" y="1173639"/>
            <a:ext cx="6531990" cy="1200329"/>
          </a:xfrm>
          <a:prstGeom prst="rect">
            <a:avLst/>
          </a:prstGeom>
          <a:noFill/>
        </p:spPr>
        <p:txBody>
          <a:bodyPr wrap="square" rtlCol="0">
            <a:spAutoFit/>
          </a:bodyPr>
          <a:lstStyle/>
          <a:p>
            <a:r>
              <a:rPr lang="en-US" sz="3600" b="1" dirty="0"/>
              <a:t>Searching i</a:t>
            </a:r>
            <a:r>
              <a:rPr lang="en-US" sz="3600" b="1" dirty="0" smtClean="0"/>
              <a:t>s strategic </a:t>
            </a:r>
            <a:r>
              <a:rPr lang="en-US" sz="3600" b="1" dirty="0"/>
              <a:t>e</a:t>
            </a:r>
            <a:r>
              <a:rPr lang="en-US" sz="3600" b="1" dirty="0" smtClean="0"/>
              <a:t>xploration</a:t>
            </a:r>
            <a:r>
              <a:rPr lang="en-US" sz="3600" b="1" dirty="0"/>
              <a:t>. </a:t>
            </a:r>
            <a:endParaRPr lang="en-US" sz="3600" b="1" dirty="0" smtClean="0"/>
          </a:p>
        </p:txBody>
      </p:sp>
      <p:pic>
        <p:nvPicPr>
          <p:cNvPr id="9"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11798" t="8567" r="11445" b="14571"/>
          <a:stretch/>
        </p:blipFill>
        <p:spPr bwMode="auto">
          <a:xfrm>
            <a:off x="8550110" y="633161"/>
            <a:ext cx="3156631" cy="2311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l="25562" t="28751" r="23604" b="21547"/>
          <a:stretch/>
        </p:blipFill>
        <p:spPr bwMode="auto">
          <a:xfrm>
            <a:off x="8550109" y="633161"/>
            <a:ext cx="3156631" cy="231170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892180" y="2681483"/>
            <a:ext cx="9814560" cy="2062103"/>
          </a:xfrm>
          <a:prstGeom prst="rect">
            <a:avLst/>
          </a:prstGeom>
          <a:noFill/>
        </p:spPr>
        <p:txBody>
          <a:bodyPr wrap="square" rtlCol="0">
            <a:spAutoFit/>
          </a:bodyPr>
          <a:lstStyle/>
          <a:p>
            <a:r>
              <a:rPr lang="en-US" sz="3200" dirty="0"/>
              <a:t>Searching for information is </a:t>
            </a:r>
            <a:r>
              <a:rPr lang="en-US" sz="3200" dirty="0" smtClean="0"/>
              <a:t/>
            </a:r>
            <a:br>
              <a:rPr lang="en-US" sz="3200" dirty="0" smtClean="0"/>
            </a:br>
            <a:r>
              <a:rPr lang="en-US" sz="3200" dirty="0" smtClean="0"/>
              <a:t>an iterative </a:t>
            </a:r>
            <a:r>
              <a:rPr lang="en-US" sz="3200" dirty="0"/>
              <a:t>process that requires </a:t>
            </a:r>
            <a:r>
              <a:rPr lang="en-US" sz="3200" dirty="0" smtClean="0"/>
              <a:t>the evaluation of information sources and the ongoing </a:t>
            </a:r>
            <a:r>
              <a:rPr lang="en-US" sz="3200" dirty="0"/>
              <a:t>pursuit of new </a:t>
            </a:r>
            <a:r>
              <a:rPr lang="en-US" sz="3200" dirty="0" smtClean="0"/>
              <a:t>sources. </a:t>
            </a:r>
            <a:endParaRPr lang="en-US" sz="3200" dirty="0"/>
          </a:p>
        </p:txBody>
      </p:sp>
    </p:spTree>
    <p:extLst>
      <p:ext uri="{BB962C8B-B14F-4D97-AF65-F5344CB8AC3E}">
        <p14:creationId xmlns:p14="http://schemas.microsoft.com/office/powerpoint/2010/main" val="204052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5000" y="574447"/>
            <a:ext cx="3063240" cy="646331"/>
          </a:xfrm>
          <a:prstGeom prst="rect">
            <a:avLst/>
          </a:prstGeom>
          <a:noFill/>
        </p:spPr>
        <p:txBody>
          <a:bodyPr wrap="square" rtlCol="0">
            <a:spAutoFit/>
          </a:bodyPr>
          <a:lstStyle/>
          <a:p>
            <a:r>
              <a:rPr lang="en-US" sz="3600" b="1" dirty="0" smtClean="0">
                <a:solidFill>
                  <a:schemeClr val="bg2">
                    <a:lumMod val="75000"/>
                  </a:schemeClr>
                </a:solidFill>
                <a:effectLst>
                  <a:outerShdw blurRad="38100" dist="38100" dir="2700000" algn="tl">
                    <a:srgbClr val="000000">
                      <a:alpha val="43137"/>
                    </a:srgbClr>
                  </a:outerShdw>
                </a:effectLst>
              </a:rPr>
              <a:t>Assumption</a:t>
            </a:r>
            <a:r>
              <a:rPr lang="en-US" sz="3600" b="1" dirty="0" smtClean="0">
                <a:solidFill>
                  <a:schemeClr val="bg2">
                    <a:lumMod val="75000"/>
                  </a:schemeClr>
                </a:solidFill>
              </a:rPr>
              <a:t>: </a:t>
            </a:r>
          </a:p>
        </p:txBody>
      </p:sp>
      <p:sp>
        <p:nvSpPr>
          <p:cNvPr id="27" name="TextBox 26"/>
          <p:cNvSpPr txBox="1"/>
          <p:nvPr/>
        </p:nvSpPr>
        <p:spPr>
          <a:xfrm>
            <a:off x="1905000" y="1173639"/>
            <a:ext cx="7665720" cy="1754326"/>
          </a:xfrm>
          <a:prstGeom prst="rect">
            <a:avLst/>
          </a:prstGeom>
          <a:noFill/>
        </p:spPr>
        <p:txBody>
          <a:bodyPr wrap="square" rtlCol="0">
            <a:spAutoFit/>
          </a:bodyPr>
          <a:lstStyle/>
          <a:p>
            <a:r>
              <a:rPr lang="en-US" sz="3600" b="1" dirty="0"/>
              <a:t>Understanding the world </a:t>
            </a:r>
            <a:r>
              <a:rPr lang="en-US" sz="3600" b="1" dirty="0" smtClean="0"/>
              <a:t/>
            </a:r>
            <a:br>
              <a:rPr lang="en-US" sz="3600" b="1" dirty="0" smtClean="0"/>
            </a:br>
            <a:r>
              <a:rPr lang="en-US" sz="3600" b="1" dirty="0" smtClean="0"/>
              <a:t>requires </a:t>
            </a:r>
            <a:r>
              <a:rPr lang="en-US" sz="3600" b="1" dirty="0"/>
              <a:t>a skeptical </a:t>
            </a:r>
            <a:r>
              <a:rPr lang="en-US" sz="3600" b="1" dirty="0" smtClean="0"/>
              <a:t>attitude </a:t>
            </a:r>
            <a:br>
              <a:rPr lang="en-US" sz="3600" b="1" dirty="0" smtClean="0"/>
            </a:br>
            <a:r>
              <a:rPr lang="en-US" sz="3600" b="1" dirty="0" smtClean="0"/>
              <a:t>and an </a:t>
            </a:r>
            <a:r>
              <a:rPr lang="en-US" sz="3600" b="1" dirty="0"/>
              <a:t>open </a:t>
            </a:r>
            <a:r>
              <a:rPr lang="en-US" sz="3600" b="1" dirty="0" smtClean="0"/>
              <a:t>mind.</a:t>
            </a:r>
          </a:p>
        </p:txBody>
      </p:sp>
      <p:pic>
        <p:nvPicPr>
          <p:cNvPr id="11"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l="25562" t="28751" r="23604" b="21547"/>
          <a:stretch/>
        </p:blipFill>
        <p:spPr bwMode="auto">
          <a:xfrm>
            <a:off x="9311640" y="633162"/>
            <a:ext cx="2395099" cy="17540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905000" y="3234477"/>
            <a:ext cx="9814560" cy="1077218"/>
          </a:xfrm>
          <a:prstGeom prst="rect">
            <a:avLst/>
          </a:prstGeom>
          <a:noFill/>
        </p:spPr>
        <p:txBody>
          <a:bodyPr wrap="square" rtlCol="0">
            <a:spAutoFit/>
          </a:bodyPr>
          <a:lstStyle/>
          <a:p>
            <a:pPr marL="457200" indent="-457200">
              <a:buFont typeface="Symbol" panose="05050102010706020507" pitchFamily="18" charset="2"/>
              <a:buChar char="·"/>
            </a:pPr>
            <a:r>
              <a:rPr lang="en-US" sz="3200" b="1" dirty="0"/>
              <a:t> </a:t>
            </a:r>
            <a:r>
              <a:rPr lang="en-US" sz="3200" dirty="0"/>
              <a:t>It is not enough to master a </a:t>
            </a:r>
            <a:r>
              <a:rPr lang="en-US" sz="3200" dirty="0" smtClean="0"/>
              <a:t>set </a:t>
            </a:r>
            <a:r>
              <a:rPr lang="en-US" sz="3200" dirty="0"/>
              <a:t>of facts about the </a:t>
            </a:r>
            <a:r>
              <a:rPr lang="en-US" sz="3200" dirty="0" smtClean="0"/>
              <a:t>world </a:t>
            </a:r>
            <a:r>
              <a:rPr lang="en-US" sz="3200" dirty="0"/>
              <a:t>as presented by an authority figure. </a:t>
            </a:r>
          </a:p>
        </p:txBody>
      </p:sp>
      <p:sp>
        <p:nvSpPr>
          <p:cNvPr id="10" name="TextBox 9"/>
          <p:cNvSpPr txBox="1"/>
          <p:nvPr/>
        </p:nvSpPr>
        <p:spPr>
          <a:xfrm>
            <a:off x="1905000" y="4716008"/>
            <a:ext cx="9814560" cy="1077218"/>
          </a:xfrm>
          <a:prstGeom prst="rect">
            <a:avLst/>
          </a:prstGeom>
          <a:noFill/>
        </p:spPr>
        <p:txBody>
          <a:bodyPr wrap="square" rtlCol="0">
            <a:spAutoFit/>
          </a:bodyPr>
          <a:lstStyle/>
          <a:p>
            <a:pPr marL="457200" indent="-457200">
              <a:buFont typeface="Symbol" panose="05050102010706020507" pitchFamily="18" charset="2"/>
              <a:buChar char="·"/>
            </a:pPr>
            <a:r>
              <a:rPr lang="en-US" sz="3200" dirty="0"/>
              <a:t>All human knowledge is </a:t>
            </a:r>
            <a:r>
              <a:rPr lang="en-US" sz="3200" dirty="0" smtClean="0"/>
              <a:t>incomplete </a:t>
            </a:r>
            <a:r>
              <a:rPr lang="en-US" sz="3200" dirty="0"/>
              <a:t>and therefore subject to ongoing </a:t>
            </a:r>
            <a:r>
              <a:rPr lang="en-US" sz="3200" dirty="0" smtClean="0"/>
              <a:t>re-analysis</a:t>
            </a:r>
            <a:r>
              <a:rPr lang="en-US" sz="3200" dirty="0"/>
              <a:t>. </a:t>
            </a:r>
          </a:p>
        </p:txBody>
      </p:sp>
    </p:spTree>
    <p:extLst>
      <p:ext uri="{BB962C8B-B14F-4D97-AF65-F5344CB8AC3E}">
        <p14:creationId xmlns:p14="http://schemas.microsoft.com/office/powerpoint/2010/main" val="26227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741598" y="1368451"/>
            <a:ext cx="10054159" cy="553998"/>
          </a:xfrm>
          <a:prstGeom prst="rect">
            <a:avLst/>
          </a:prstGeom>
          <a:noFill/>
        </p:spPr>
        <p:txBody>
          <a:bodyPr wrap="square" rtlCol="0">
            <a:spAutoFit/>
          </a:bodyPr>
          <a:lstStyle/>
          <a:p>
            <a:r>
              <a:rPr lang="en-US" sz="3000" dirty="0"/>
              <a:t>The following assumptions underlie the </a:t>
            </a:r>
            <a:r>
              <a:rPr lang="en-US" sz="3000" i="1" dirty="0"/>
              <a:t>Framework</a:t>
            </a:r>
            <a:r>
              <a:rPr lang="en-US" sz="3000" i="1" dirty="0" smtClean="0"/>
              <a:t>:</a:t>
            </a:r>
            <a:endParaRPr lang="en-US" sz="3000" dirty="0" smtClean="0"/>
          </a:p>
        </p:txBody>
      </p:sp>
      <p:sp>
        <p:nvSpPr>
          <p:cNvPr id="10" name="TextBox 9"/>
          <p:cNvSpPr txBox="1"/>
          <p:nvPr/>
        </p:nvSpPr>
        <p:spPr>
          <a:xfrm>
            <a:off x="1741597" y="5142469"/>
            <a:ext cx="10054159" cy="1015663"/>
          </a:xfrm>
          <a:prstGeom prst="rect">
            <a:avLst/>
          </a:prstGeom>
          <a:noFill/>
        </p:spPr>
        <p:txBody>
          <a:bodyPr wrap="square" rtlCol="0">
            <a:spAutoFit/>
          </a:bodyPr>
          <a:lstStyle/>
          <a:p>
            <a:pPr marL="457200" indent="-457200">
              <a:buFont typeface="Symbol"/>
              <a:buChar char="·"/>
            </a:pPr>
            <a:r>
              <a:rPr lang="en-CA" sz="3000" dirty="0"/>
              <a:t>Understanding the world </a:t>
            </a:r>
            <a:r>
              <a:rPr lang="en-CA" sz="3000" dirty="0" smtClean="0"/>
              <a:t>requires openness and skepticism.</a:t>
            </a:r>
            <a:endParaRPr lang="en-CA" sz="3000" dirty="0"/>
          </a:p>
        </p:txBody>
      </p:sp>
      <p:sp>
        <p:nvSpPr>
          <p:cNvPr id="12" name="TextBox 11"/>
          <p:cNvSpPr txBox="1"/>
          <p:nvPr/>
        </p:nvSpPr>
        <p:spPr>
          <a:xfrm>
            <a:off x="1741598" y="3884463"/>
            <a:ext cx="9574428" cy="553998"/>
          </a:xfrm>
          <a:prstGeom prst="rect">
            <a:avLst/>
          </a:prstGeom>
          <a:noFill/>
        </p:spPr>
        <p:txBody>
          <a:bodyPr wrap="square" rtlCol="0">
            <a:spAutoFit/>
          </a:bodyPr>
          <a:lstStyle/>
          <a:p>
            <a:pPr marL="457200" indent="-457200">
              <a:buFont typeface="Symbol"/>
              <a:buChar char="·"/>
            </a:pPr>
            <a:r>
              <a:rPr lang="en-CA" sz="3000" dirty="0"/>
              <a:t>Asking </a:t>
            </a:r>
            <a:r>
              <a:rPr lang="en-CA" sz="3000" dirty="0" smtClean="0"/>
              <a:t>and answering questions is important.</a:t>
            </a:r>
            <a:endParaRPr lang="en-CA" sz="3000" dirty="0"/>
          </a:p>
        </p:txBody>
      </p:sp>
      <p:sp>
        <p:nvSpPr>
          <p:cNvPr id="13" name="TextBox 12"/>
          <p:cNvSpPr txBox="1"/>
          <p:nvPr/>
        </p:nvSpPr>
        <p:spPr>
          <a:xfrm>
            <a:off x="1741598" y="4513466"/>
            <a:ext cx="10054159" cy="553998"/>
          </a:xfrm>
          <a:prstGeom prst="rect">
            <a:avLst/>
          </a:prstGeom>
          <a:noFill/>
        </p:spPr>
        <p:txBody>
          <a:bodyPr wrap="square" rtlCol="0">
            <a:spAutoFit/>
          </a:bodyPr>
          <a:lstStyle/>
          <a:p>
            <a:pPr marL="457200" indent="-457200">
              <a:buFont typeface="Symbol"/>
              <a:buChar char="·"/>
            </a:pPr>
            <a:r>
              <a:rPr lang="en-US" sz="3000" dirty="0"/>
              <a:t>Reasonable </a:t>
            </a:r>
            <a:r>
              <a:rPr lang="en-US" sz="3000" dirty="0" smtClean="0"/>
              <a:t>people can disagree.</a:t>
            </a:r>
            <a:endParaRPr lang="en-US" sz="3000" dirty="0"/>
          </a:p>
        </p:txBody>
      </p:sp>
      <p:sp>
        <p:nvSpPr>
          <p:cNvPr id="14" name="TextBox 13"/>
          <p:cNvSpPr txBox="1"/>
          <p:nvPr/>
        </p:nvSpPr>
        <p:spPr>
          <a:xfrm>
            <a:off x="1741598" y="583621"/>
            <a:ext cx="9574428" cy="707886"/>
          </a:xfrm>
          <a:prstGeom prst="rect">
            <a:avLst/>
          </a:prstGeom>
          <a:noFill/>
        </p:spPr>
        <p:txBody>
          <a:bodyPr wrap="square" rtlCol="0">
            <a:spAutoFit/>
          </a:bodyPr>
          <a:lstStyle/>
          <a:p>
            <a:r>
              <a:rPr lang="en-US" sz="4000" b="1" dirty="0" smtClean="0">
                <a:effectLst>
                  <a:outerShdw blurRad="38100" dist="38100" dir="2700000" algn="tl">
                    <a:srgbClr val="000000">
                      <a:alpha val="43137"/>
                    </a:srgbClr>
                  </a:outerShdw>
                </a:effectLst>
              </a:rPr>
              <a:t>Summary</a:t>
            </a:r>
            <a:r>
              <a:rPr lang="en-US" sz="3000" b="1" dirty="0" smtClean="0"/>
              <a:t> </a:t>
            </a:r>
          </a:p>
        </p:txBody>
      </p:sp>
      <p:sp>
        <p:nvSpPr>
          <p:cNvPr id="15" name="TextBox 14"/>
          <p:cNvSpPr txBox="1"/>
          <p:nvPr/>
        </p:nvSpPr>
        <p:spPr>
          <a:xfrm>
            <a:off x="1741598" y="3255460"/>
            <a:ext cx="9574428" cy="553998"/>
          </a:xfrm>
          <a:prstGeom prst="rect">
            <a:avLst/>
          </a:prstGeom>
          <a:noFill/>
        </p:spPr>
        <p:txBody>
          <a:bodyPr wrap="square" rtlCol="0">
            <a:spAutoFit/>
          </a:bodyPr>
          <a:lstStyle/>
          <a:p>
            <a:pPr marL="457200" indent="-457200">
              <a:buFont typeface="Symbol"/>
              <a:buChar char="·"/>
            </a:pPr>
            <a:r>
              <a:rPr lang="en-US" sz="3000" dirty="0"/>
              <a:t>Information varies in quality.</a:t>
            </a:r>
            <a:endParaRPr lang="en-US" sz="3000" dirty="0" smtClean="0"/>
          </a:p>
        </p:txBody>
      </p:sp>
      <p:sp>
        <p:nvSpPr>
          <p:cNvPr id="17" name="TextBox 16"/>
          <p:cNvSpPr txBox="1"/>
          <p:nvPr/>
        </p:nvSpPr>
        <p:spPr>
          <a:xfrm>
            <a:off x="1741598" y="2626457"/>
            <a:ext cx="9574428" cy="553998"/>
          </a:xfrm>
          <a:prstGeom prst="rect">
            <a:avLst/>
          </a:prstGeom>
          <a:noFill/>
        </p:spPr>
        <p:txBody>
          <a:bodyPr wrap="square" rtlCol="0">
            <a:spAutoFit/>
          </a:bodyPr>
          <a:lstStyle/>
          <a:p>
            <a:pPr marL="457200" indent="-457200">
              <a:buFont typeface="Symbol"/>
              <a:buChar char="·"/>
            </a:pPr>
            <a:r>
              <a:rPr lang="en-US" sz="3000" dirty="0" smtClean="0"/>
              <a:t>Information creation is contingent.</a:t>
            </a:r>
          </a:p>
        </p:txBody>
      </p:sp>
      <p:sp>
        <p:nvSpPr>
          <p:cNvPr id="18" name="TextBox 17"/>
          <p:cNvSpPr txBox="1"/>
          <p:nvPr/>
        </p:nvSpPr>
        <p:spPr>
          <a:xfrm>
            <a:off x="1741598" y="1997454"/>
            <a:ext cx="9574428" cy="553998"/>
          </a:xfrm>
          <a:prstGeom prst="rect">
            <a:avLst/>
          </a:prstGeom>
          <a:noFill/>
        </p:spPr>
        <p:txBody>
          <a:bodyPr wrap="square" rtlCol="0">
            <a:spAutoFit/>
          </a:bodyPr>
          <a:lstStyle/>
          <a:p>
            <a:pPr marL="457200" indent="-457200">
              <a:buFont typeface="Symbol"/>
              <a:buChar char="·"/>
            </a:pPr>
            <a:r>
              <a:rPr lang="en-US" sz="3000" dirty="0"/>
              <a:t>Authority is contested. </a:t>
            </a:r>
          </a:p>
        </p:txBody>
      </p:sp>
      <p:pic>
        <p:nvPicPr>
          <p:cNvPr id="11"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4877" r="9649" b="15493"/>
          <a:stretch/>
        </p:blipFill>
        <p:spPr bwMode="auto">
          <a:xfrm>
            <a:off x="9429750" y="2027579"/>
            <a:ext cx="1104900" cy="15048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152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3" grpId="0"/>
      <p:bldP spid="15"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1894001" y="1545308"/>
            <a:ext cx="9574428" cy="1015663"/>
          </a:xfrm>
          <a:prstGeom prst="rect">
            <a:avLst/>
          </a:prstGeom>
          <a:noFill/>
        </p:spPr>
        <p:txBody>
          <a:bodyPr wrap="square" rtlCol="0">
            <a:spAutoFit/>
          </a:bodyPr>
          <a:lstStyle/>
          <a:p>
            <a:r>
              <a:rPr lang="en-US" sz="3000" dirty="0" smtClean="0"/>
              <a:t>International students often introduce a fact or concept with:</a:t>
            </a:r>
            <a:endParaRPr lang="en-US" sz="3200" dirty="0" smtClean="0"/>
          </a:p>
        </p:txBody>
      </p:sp>
      <p:sp>
        <p:nvSpPr>
          <p:cNvPr id="11" name="TextBox 10"/>
          <p:cNvSpPr txBox="1"/>
          <p:nvPr/>
        </p:nvSpPr>
        <p:spPr>
          <a:xfrm>
            <a:off x="1905000" y="543153"/>
            <a:ext cx="6531990" cy="646331"/>
          </a:xfrm>
          <a:prstGeom prst="rect">
            <a:avLst/>
          </a:prstGeom>
          <a:noFill/>
        </p:spPr>
        <p:txBody>
          <a:bodyPr wrap="square" rtlCol="0">
            <a:spAutoFit/>
          </a:bodyPr>
          <a:lstStyle/>
          <a:p>
            <a:r>
              <a:rPr lang="en-US" sz="3600" b="1" dirty="0" smtClean="0"/>
              <a:t>Citation and Plagiarism</a:t>
            </a:r>
          </a:p>
        </p:txBody>
      </p:sp>
      <p:sp>
        <p:nvSpPr>
          <p:cNvPr id="8" name="TextBox 7"/>
          <p:cNvSpPr txBox="1"/>
          <p:nvPr/>
        </p:nvSpPr>
        <p:spPr>
          <a:xfrm>
            <a:off x="1894001" y="3519557"/>
            <a:ext cx="9574428" cy="553998"/>
          </a:xfrm>
          <a:prstGeom prst="rect">
            <a:avLst/>
          </a:prstGeom>
          <a:noFill/>
        </p:spPr>
        <p:txBody>
          <a:bodyPr wrap="square" rtlCol="0">
            <a:spAutoFit/>
          </a:bodyPr>
          <a:lstStyle/>
          <a:p>
            <a:r>
              <a:rPr lang="en-US" sz="3000" dirty="0"/>
              <a:t>	</a:t>
            </a:r>
            <a:r>
              <a:rPr lang="en-US" sz="3000" dirty="0" smtClean="0"/>
              <a:t>“Everyone </a:t>
            </a:r>
            <a:r>
              <a:rPr lang="en-US" sz="3000" dirty="0"/>
              <a:t>knows that</a:t>
            </a:r>
            <a:r>
              <a:rPr lang="en-US" sz="3000" dirty="0" smtClean="0"/>
              <a:t>…”</a:t>
            </a:r>
            <a:endParaRPr lang="en-US" sz="3200" dirty="0" smtClean="0"/>
          </a:p>
        </p:txBody>
      </p:sp>
      <p:sp>
        <p:nvSpPr>
          <p:cNvPr id="9" name="TextBox 8"/>
          <p:cNvSpPr txBox="1"/>
          <p:nvPr/>
        </p:nvSpPr>
        <p:spPr>
          <a:xfrm>
            <a:off x="1905000" y="5724690"/>
            <a:ext cx="9574428" cy="553998"/>
          </a:xfrm>
          <a:prstGeom prst="rect">
            <a:avLst/>
          </a:prstGeom>
          <a:noFill/>
        </p:spPr>
        <p:txBody>
          <a:bodyPr wrap="square" rtlCol="0">
            <a:spAutoFit/>
          </a:bodyPr>
          <a:lstStyle/>
          <a:p>
            <a:endParaRPr lang="en-US" sz="3000" dirty="0" smtClean="0"/>
          </a:p>
        </p:txBody>
      </p:sp>
      <p:sp>
        <p:nvSpPr>
          <p:cNvPr id="10" name="TextBox 9"/>
          <p:cNvSpPr txBox="1"/>
          <p:nvPr/>
        </p:nvSpPr>
        <p:spPr>
          <a:xfrm>
            <a:off x="4941369" y="4240934"/>
            <a:ext cx="754610" cy="553998"/>
          </a:xfrm>
          <a:prstGeom prst="rect">
            <a:avLst/>
          </a:prstGeom>
          <a:noFill/>
        </p:spPr>
        <p:txBody>
          <a:bodyPr wrap="square" rtlCol="0">
            <a:spAutoFit/>
          </a:bodyPr>
          <a:lstStyle/>
          <a:p>
            <a:r>
              <a:rPr lang="en-US" sz="3000" dirty="0" smtClean="0"/>
              <a:t>or</a:t>
            </a:r>
          </a:p>
        </p:txBody>
      </p:sp>
      <p:sp>
        <p:nvSpPr>
          <p:cNvPr id="12" name="TextBox 11"/>
          <p:cNvSpPr txBox="1"/>
          <p:nvPr/>
        </p:nvSpPr>
        <p:spPr>
          <a:xfrm>
            <a:off x="3649776" y="4920185"/>
            <a:ext cx="9574428" cy="553998"/>
          </a:xfrm>
          <a:prstGeom prst="rect">
            <a:avLst/>
          </a:prstGeom>
          <a:noFill/>
        </p:spPr>
        <p:txBody>
          <a:bodyPr wrap="square" rtlCol="0">
            <a:spAutoFit/>
          </a:bodyPr>
          <a:lstStyle/>
          <a:p>
            <a:r>
              <a:rPr lang="en-US" sz="3000" dirty="0"/>
              <a:t>	</a:t>
            </a:r>
            <a:r>
              <a:rPr lang="en-US" sz="3000" dirty="0" smtClean="0"/>
              <a:t>“There is no disputing that …”</a:t>
            </a:r>
          </a:p>
        </p:txBody>
      </p:sp>
      <p:pic>
        <p:nvPicPr>
          <p:cNvPr id="1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7395" b="6388"/>
          <a:stretch/>
        </p:blipFill>
        <p:spPr bwMode="auto">
          <a:xfrm>
            <a:off x="8036463" y="2524529"/>
            <a:ext cx="1546632" cy="1716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400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1905000" y="1388146"/>
            <a:ext cx="9574428" cy="1477328"/>
          </a:xfrm>
          <a:prstGeom prst="rect">
            <a:avLst/>
          </a:prstGeom>
          <a:noFill/>
        </p:spPr>
        <p:txBody>
          <a:bodyPr wrap="square" rtlCol="0">
            <a:spAutoFit/>
          </a:bodyPr>
          <a:lstStyle/>
          <a:p>
            <a:pPr defTabSz="914400">
              <a:defRPr/>
            </a:pPr>
            <a:r>
              <a:rPr lang="en-US" sz="3000" dirty="0" smtClean="0"/>
              <a:t>Because authority </a:t>
            </a:r>
            <a:r>
              <a:rPr lang="en-US" sz="3000" dirty="0"/>
              <a:t>is contested, </a:t>
            </a:r>
            <a:r>
              <a:rPr lang="en-US" sz="3000" dirty="0" smtClean="0"/>
              <a:t>it </a:t>
            </a:r>
            <a:r>
              <a:rPr lang="en-US" sz="3000" dirty="0"/>
              <a:t>is important that scholars be clear about exactly whose authority they are invoking. </a:t>
            </a:r>
          </a:p>
        </p:txBody>
      </p:sp>
      <p:pic>
        <p:nvPicPr>
          <p:cNvPr id="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7395" b="6388"/>
          <a:stretch/>
        </p:blipFill>
        <p:spPr bwMode="auto">
          <a:xfrm>
            <a:off x="6465571" y="2865474"/>
            <a:ext cx="1546632" cy="1716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90048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1905000" y="1388146"/>
            <a:ext cx="9574428" cy="1477328"/>
          </a:xfrm>
          <a:prstGeom prst="rect">
            <a:avLst/>
          </a:prstGeom>
          <a:noFill/>
        </p:spPr>
        <p:txBody>
          <a:bodyPr wrap="square" rtlCol="0">
            <a:spAutoFit/>
          </a:bodyPr>
          <a:lstStyle/>
          <a:p>
            <a:pPr defTabSz="914400">
              <a:defRPr/>
            </a:pPr>
            <a:r>
              <a:rPr lang="en-US" sz="3000" dirty="0" smtClean="0"/>
              <a:t>Because </a:t>
            </a:r>
            <a:r>
              <a:rPr lang="en-US" sz="3000" dirty="0"/>
              <a:t>information varies in quality, </a:t>
            </a:r>
            <a:r>
              <a:rPr lang="en-US" sz="3000" dirty="0" smtClean="0"/>
              <a:t>it </a:t>
            </a:r>
            <a:r>
              <a:rPr lang="en-US" sz="3000" dirty="0"/>
              <a:t>is important for scholars to show that they have selected high quality sources.  </a:t>
            </a:r>
          </a:p>
        </p:txBody>
      </p:sp>
      <p:pic>
        <p:nvPicPr>
          <p:cNvPr id="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7395" b="6388"/>
          <a:stretch/>
        </p:blipFill>
        <p:spPr bwMode="auto">
          <a:xfrm>
            <a:off x="6395232" y="3228890"/>
            <a:ext cx="1546632" cy="1716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875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1905000" y="1388146"/>
            <a:ext cx="9574428" cy="1477328"/>
          </a:xfrm>
          <a:prstGeom prst="rect">
            <a:avLst/>
          </a:prstGeom>
          <a:noFill/>
        </p:spPr>
        <p:txBody>
          <a:bodyPr wrap="square" rtlCol="0">
            <a:spAutoFit/>
          </a:bodyPr>
          <a:lstStyle/>
          <a:p>
            <a:pPr defTabSz="914400">
              <a:defRPr/>
            </a:pPr>
            <a:r>
              <a:rPr lang="en-US" sz="3000" dirty="0" smtClean="0"/>
              <a:t>Because </a:t>
            </a:r>
            <a:r>
              <a:rPr lang="en-US" sz="3000" dirty="0"/>
              <a:t>scholarship is a conversation in which reasonable people can disagree, it is important to keep </a:t>
            </a:r>
            <a:r>
              <a:rPr lang="en-US" sz="3000" dirty="0" smtClean="0"/>
              <a:t>track of the individual voices.</a:t>
            </a:r>
          </a:p>
        </p:txBody>
      </p:sp>
      <p:pic>
        <p:nvPicPr>
          <p:cNvPr id="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7395" b="6388"/>
          <a:stretch/>
        </p:blipFill>
        <p:spPr bwMode="auto">
          <a:xfrm>
            <a:off x="9454955" y="2865474"/>
            <a:ext cx="1546632" cy="1716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905000" y="4140871"/>
            <a:ext cx="9574428" cy="1477328"/>
          </a:xfrm>
          <a:prstGeom prst="rect">
            <a:avLst/>
          </a:prstGeom>
          <a:noFill/>
        </p:spPr>
        <p:txBody>
          <a:bodyPr wrap="square" rtlCol="0">
            <a:spAutoFit/>
          </a:bodyPr>
          <a:lstStyle/>
          <a:p>
            <a:pPr defTabSz="914400">
              <a:defRPr/>
            </a:pPr>
            <a:r>
              <a:rPr lang="en-US" sz="3000" dirty="0" smtClean="0"/>
              <a:t>The </a:t>
            </a:r>
            <a:r>
              <a:rPr lang="en-US" sz="3000" dirty="0"/>
              <a:t>reader needs to </a:t>
            </a:r>
            <a:r>
              <a:rPr lang="en-US" sz="3000" dirty="0" smtClean="0"/>
              <a:t>know which ideas</a:t>
            </a:r>
            <a:br>
              <a:rPr lang="en-US" sz="3000" dirty="0" smtClean="0"/>
            </a:br>
            <a:r>
              <a:rPr lang="en-US" sz="3000" dirty="0" smtClean="0"/>
              <a:t>are the author’s </a:t>
            </a:r>
            <a:r>
              <a:rPr lang="en-US" sz="3000" dirty="0"/>
              <a:t>own and </a:t>
            </a:r>
            <a:r>
              <a:rPr lang="en-US" sz="3000" dirty="0" smtClean="0"/>
              <a:t>which have been </a:t>
            </a:r>
            <a:r>
              <a:rPr lang="en-US" sz="3000" dirty="0"/>
              <a:t>borrowed </a:t>
            </a:r>
            <a:r>
              <a:rPr lang="en-US" sz="3000" dirty="0" smtClean="0"/>
              <a:t>from other people.  </a:t>
            </a:r>
            <a:endParaRPr lang="en-US" sz="3000" dirty="0"/>
          </a:p>
        </p:txBody>
      </p:sp>
    </p:spTree>
    <p:extLst>
      <p:ext uri="{BB962C8B-B14F-4D97-AF65-F5344CB8AC3E}">
        <p14:creationId xmlns:p14="http://schemas.microsoft.com/office/powerpoint/2010/main" val="348892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4144" y="512299"/>
            <a:ext cx="9997440" cy="1143000"/>
          </a:xfrm>
        </p:spPr>
        <p:txBody>
          <a:bodyPr>
            <a:normAutofit/>
          </a:bodyPr>
          <a:lstStyle/>
          <a:p>
            <a:r>
              <a:rPr lang="en-US" sz="4400" dirty="0" smtClean="0">
                <a:effectLst>
                  <a:outerShdw blurRad="38100" dist="38100" dir="2700000" algn="tl">
                    <a:srgbClr val="000000">
                      <a:alpha val="43137"/>
                    </a:srgbClr>
                  </a:outerShdw>
                </a:effectLst>
              </a:rPr>
              <a:t>Learning Activity</a:t>
            </a:r>
            <a:endParaRPr lang="en-CA" dirty="0">
              <a:effectLst>
                <a:outerShdw blurRad="38100" dist="38100" dir="2700000" algn="tl">
                  <a:srgbClr val="000000">
                    <a:alpha val="43137"/>
                  </a:srgbClr>
                </a:outerShdw>
              </a:effectLst>
            </a:endParaRPr>
          </a:p>
        </p:txBody>
      </p:sp>
      <p:sp>
        <p:nvSpPr>
          <p:cNvPr id="3" name="Title 1"/>
          <p:cNvSpPr txBox="1">
            <a:spLocks/>
          </p:cNvSpPr>
          <p:nvPr/>
        </p:nvSpPr>
        <p:spPr>
          <a:xfrm>
            <a:off x="1761744" y="4338712"/>
            <a:ext cx="9997440" cy="1143000"/>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defTabSz="914400"/>
            <a:r>
              <a:rPr lang="en-US" sz="6600" i="1" dirty="0" smtClean="0">
                <a:effectLst/>
              </a:rPr>
              <a:t>Do video games contribute to violence?</a:t>
            </a:r>
            <a:endParaRPr lang="en-CA" sz="6600" i="1" dirty="0">
              <a:effectLst/>
            </a:endParaRPr>
          </a:p>
        </p:txBody>
      </p:sp>
      <p:sp>
        <p:nvSpPr>
          <p:cNvPr id="8" name="Title 1"/>
          <p:cNvSpPr txBox="1">
            <a:spLocks/>
          </p:cNvSpPr>
          <p:nvPr/>
        </p:nvSpPr>
        <p:spPr>
          <a:xfrm>
            <a:off x="1914144" y="2116017"/>
            <a:ext cx="9997440" cy="1143000"/>
          </a:xfrm>
          <a:prstGeom prst="rect">
            <a:avLst/>
          </a:prstGeom>
        </p:spPr>
        <p:txBody>
          <a:bodyPr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defTabSz="914400"/>
            <a:r>
              <a:rPr lang="en-US" sz="3700" dirty="0" smtClean="0">
                <a:effectLst/>
              </a:rPr>
              <a:t>Research is a conversation </a:t>
            </a:r>
            <a:br>
              <a:rPr lang="en-US" sz="3700" dirty="0" smtClean="0">
                <a:effectLst/>
              </a:rPr>
            </a:br>
            <a:r>
              <a:rPr lang="en-US" sz="3700" dirty="0" smtClean="0">
                <a:effectLst/>
              </a:rPr>
              <a:t>in which reasonable people can disagree.</a:t>
            </a:r>
            <a:endParaRPr lang="en-CA" sz="3700" dirty="0">
              <a:effectLst/>
            </a:endParaRPr>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699" t="9471" r="10654" b="12963"/>
          <a:stretch/>
        </p:blipFill>
        <p:spPr bwMode="auto">
          <a:xfrm>
            <a:off x="8732199" y="512299"/>
            <a:ext cx="2696573" cy="196127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26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61743" y="709246"/>
            <a:ext cx="9363456" cy="1077218"/>
          </a:xfrm>
          <a:prstGeom prst="rect">
            <a:avLst/>
          </a:prstGeom>
        </p:spPr>
        <p:txBody>
          <a:bodyPr wrap="square">
            <a:spAutoFit/>
          </a:bodyPr>
          <a:lstStyle/>
          <a:p>
            <a:pPr marL="457200" indent="-457200"/>
            <a:r>
              <a:rPr lang="en-US" sz="3000" dirty="0" smtClean="0"/>
              <a:t>McGrath, </a:t>
            </a:r>
            <a:r>
              <a:rPr lang="en-US" sz="3000" dirty="0"/>
              <a:t>T. (2014). </a:t>
            </a:r>
            <a:r>
              <a:rPr lang="en-US" sz="3000" dirty="0" smtClean="0"/>
              <a:t>When Killing is a Game. </a:t>
            </a:r>
            <a:r>
              <a:rPr lang="en-US" sz="3000" i="1" dirty="0"/>
              <a:t>Men's Health</a:t>
            </a:r>
            <a:r>
              <a:rPr lang="en-US" sz="3000" dirty="0"/>
              <a:t>, </a:t>
            </a:r>
            <a:r>
              <a:rPr lang="en-US" sz="3000" i="1" dirty="0" smtClean="0"/>
              <a:t>29 </a:t>
            </a:r>
            <a:r>
              <a:rPr lang="en-US" sz="3000" dirty="0" smtClean="0"/>
              <a:t>(</a:t>
            </a:r>
            <a:r>
              <a:rPr lang="en-US" sz="3000" dirty="0"/>
              <a:t>5), </a:t>
            </a:r>
            <a:r>
              <a:rPr lang="en-US" sz="3000" dirty="0" smtClean="0"/>
              <a:t>120-171.</a:t>
            </a:r>
            <a:r>
              <a:rPr lang="en-US" sz="3200" dirty="0" smtClean="0"/>
              <a:t> </a:t>
            </a:r>
            <a:endParaRPr lang="en-CA" sz="3200" dirty="0"/>
          </a:p>
        </p:txBody>
      </p:sp>
      <p:sp>
        <p:nvSpPr>
          <p:cNvPr id="4" name="Rectangle 3"/>
          <p:cNvSpPr/>
          <p:nvPr/>
        </p:nvSpPr>
        <p:spPr>
          <a:xfrm>
            <a:off x="1761743" y="2016369"/>
            <a:ext cx="9621365" cy="553998"/>
          </a:xfrm>
          <a:prstGeom prst="rect">
            <a:avLst/>
          </a:prstGeom>
        </p:spPr>
        <p:txBody>
          <a:bodyPr wrap="square">
            <a:spAutoFit/>
          </a:bodyPr>
          <a:lstStyle/>
          <a:p>
            <a:r>
              <a:rPr lang="en-CA" sz="3000" dirty="0" smtClean="0"/>
              <a:t>1. Who is the author and where does he work? </a:t>
            </a:r>
            <a:endParaRPr lang="en-CA" sz="3000" dirty="0"/>
          </a:p>
        </p:txBody>
      </p:sp>
      <p:sp>
        <p:nvSpPr>
          <p:cNvPr id="5" name="Rectangle 4"/>
          <p:cNvSpPr/>
          <p:nvPr/>
        </p:nvSpPr>
        <p:spPr>
          <a:xfrm>
            <a:off x="1761743" y="4249652"/>
            <a:ext cx="10078565" cy="1015663"/>
          </a:xfrm>
          <a:prstGeom prst="rect">
            <a:avLst/>
          </a:prstGeom>
        </p:spPr>
        <p:txBody>
          <a:bodyPr wrap="square">
            <a:spAutoFit/>
          </a:bodyPr>
          <a:lstStyle/>
          <a:p>
            <a:pPr marL="457200" indent="-457200"/>
            <a:r>
              <a:rPr lang="en-CA" sz="3000" dirty="0" smtClean="0"/>
              <a:t>3</a:t>
            </a:r>
            <a:r>
              <a:rPr lang="en-CA" sz="3000" dirty="0"/>
              <a:t>. What does the author believe about the connection between video games and </a:t>
            </a:r>
            <a:r>
              <a:rPr lang="en-CA" sz="3000" dirty="0" smtClean="0"/>
              <a:t>violence?</a:t>
            </a:r>
            <a:endParaRPr lang="en-CA" sz="3000" dirty="0"/>
          </a:p>
        </p:txBody>
      </p:sp>
      <p:sp>
        <p:nvSpPr>
          <p:cNvPr id="6" name="Rectangle 5"/>
          <p:cNvSpPr/>
          <p:nvPr/>
        </p:nvSpPr>
        <p:spPr>
          <a:xfrm>
            <a:off x="1761743" y="2951955"/>
            <a:ext cx="9621365" cy="1015663"/>
          </a:xfrm>
          <a:prstGeom prst="rect">
            <a:avLst/>
          </a:prstGeom>
        </p:spPr>
        <p:txBody>
          <a:bodyPr wrap="square">
            <a:spAutoFit/>
          </a:bodyPr>
          <a:lstStyle/>
          <a:p>
            <a:pPr marL="457200" indent="-457200"/>
            <a:r>
              <a:rPr lang="en-CA" sz="3000" dirty="0" smtClean="0"/>
              <a:t>2</a:t>
            </a:r>
            <a:r>
              <a:rPr lang="en-CA" sz="3000" dirty="0"/>
              <a:t>. Where was the article published and what type </a:t>
            </a:r>
            <a:r>
              <a:rPr lang="en-CA" sz="3000" dirty="0" smtClean="0"/>
              <a:t> of </a:t>
            </a:r>
            <a:r>
              <a:rPr lang="en-CA" sz="3000" dirty="0"/>
              <a:t>publication is i</a:t>
            </a:r>
            <a:r>
              <a:rPr lang="en-CA" sz="3000" dirty="0" smtClean="0"/>
              <a:t>t</a:t>
            </a:r>
            <a:r>
              <a:rPr lang="en-CA" sz="3000" dirty="0"/>
              <a:t>? </a:t>
            </a:r>
          </a:p>
        </p:txBody>
      </p:sp>
    </p:spTree>
    <p:extLst>
      <p:ext uri="{BB962C8B-B14F-4D97-AF65-F5344CB8AC3E}">
        <p14:creationId xmlns:p14="http://schemas.microsoft.com/office/powerpoint/2010/main" val="31172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61742" y="1098081"/>
            <a:ext cx="9621365" cy="1477328"/>
          </a:xfrm>
          <a:prstGeom prst="rect">
            <a:avLst/>
          </a:prstGeom>
        </p:spPr>
        <p:txBody>
          <a:bodyPr wrap="square">
            <a:spAutoFit/>
          </a:bodyPr>
          <a:lstStyle/>
          <a:p>
            <a:pPr marL="515938" indent="-515938"/>
            <a:r>
              <a:rPr lang="en-CA" sz="3000" dirty="0" smtClean="0"/>
              <a:t>4</a:t>
            </a:r>
            <a:r>
              <a:rPr lang="en-CA" sz="3000" dirty="0"/>
              <a:t>. The author quotes three different scholars who conduct research on video games and violence. </a:t>
            </a:r>
            <a:r>
              <a:rPr lang="en-CA" sz="3000" dirty="0" smtClean="0"/>
              <a:t> </a:t>
            </a:r>
            <a:r>
              <a:rPr lang="en-CA" sz="3000" dirty="0"/>
              <a:t>What are their names? </a:t>
            </a:r>
          </a:p>
        </p:txBody>
      </p:sp>
      <p:sp>
        <p:nvSpPr>
          <p:cNvPr id="8" name="Rectangle 7"/>
          <p:cNvSpPr/>
          <p:nvPr/>
        </p:nvSpPr>
        <p:spPr>
          <a:xfrm>
            <a:off x="1761742" y="3127048"/>
            <a:ext cx="9621365" cy="553998"/>
          </a:xfrm>
          <a:prstGeom prst="rect">
            <a:avLst/>
          </a:prstGeom>
        </p:spPr>
        <p:txBody>
          <a:bodyPr wrap="square">
            <a:spAutoFit/>
          </a:bodyPr>
          <a:lstStyle/>
          <a:p>
            <a:pPr marL="515938" indent="-515938"/>
            <a:endParaRPr lang="en-CA" sz="3000" dirty="0"/>
          </a:p>
        </p:txBody>
      </p:sp>
      <p:sp>
        <p:nvSpPr>
          <p:cNvPr id="2" name="Rectangle 1"/>
          <p:cNvSpPr/>
          <p:nvPr/>
        </p:nvSpPr>
        <p:spPr>
          <a:xfrm>
            <a:off x="2307733" y="4553590"/>
            <a:ext cx="3034870" cy="553998"/>
          </a:xfrm>
          <a:prstGeom prst="rect">
            <a:avLst/>
          </a:prstGeom>
        </p:spPr>
        <p:txBody>
          <a:bodyPr wrap="none">
            <a:spAutoFit/>
          </a:bodyPr>
          <a:lstStyle/>
          <a:p>
            <a:r>
              <a:rPr lang="en-CA" sz="3000" dirty="0" smtClean="0">
                <a:solidFill>
                  <a:srgbClr val="C59C07"/>
                </a:solidFill>
              </a:rPr>
              <a:t>Brad Bushman</a:t>
            </a:r>
            <a:endParaRPr lang="en-CA" sz="3000" dirty="0">
              <a:solidFill>
                <a:srgbClr val="C59C07"/>
              </a:solidFill>
            </a:endParaRPr>
          </a:p>
        </p:txBody>
      </p:sp>
      <p:sp>
        <p:nvSpPr>
          <p:cNvPr id="9" name="Rectangle 8"/>
          <p:cNvSpPr/>
          <p:nvPr/>
        </p:nvSpPr>
        <p:spPr>
          <a:xfrm>
            <a:off x="2301896" y="3078749"/>
            <a:ext cx="4270528" cy="553998"/>
          </a:xfrm>
          <a:prstGeom prst="rect">
            <a:avLst/>
          </a:prstGeom>
        </p:spPr>
        <p:txBody>
          <a:bodyPr wrap="none">
            <a:spAutoFit/>
          </a:bodyPr>
          <a:lstStyle/>
          <a:p>
            <a:r>
              <a:rPr lang="en-CA" sz="3000" dirty="0">
                <a:solidFill>
                  <a:srgbClr val="C59C07"/>
                </a:solidFill>
              </a:rPr>
              <a:t>Christopher Ferguson</a:t>
            </a:r>
          </a:p>
        </p:txBody>
      </p:sp>
      <p:sp>
        <p:nvSpPr>
          <p:cNvPr id="10" name="Rectangle 9"/>
          <p:cNvSpPr/>
          <p:nvPr/>
        </p:nvSpPr>
        <p:spPr>
          <a:xfrm>
            <a:off x="2301896" y="3840319"/>
            <a:ext cx="2611612" cy="553998"/>
          </a:xfrm>
          <a:prstGeom prst="rect">
            <a:avLst/>
          </a:prstGeom>
        </p:spPr>
        <p:txBody>
          <a:bodyPr wrap="none">
            <a:spAutoFit/>
          </a:bodyPr>
          <a:lstStyle/>
          <a:p>
            <a:r>
              <a:rPr lang="en-CA" sz="3000" dirty="0">
                <a:solidFill>
                  <a:srgbClr val="C59C07"/>
                </a:solidFill>
              </a:rPr>
              <a:t>Doug Gentile</a:t>
            </a:r>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699" t="9471" r="10654" b="12963"/>
          <a:stretch/>
        </p:blipFill>
        <p:spPr bwMode="auto">
          <a:xfrm>
            <a:off x="8686534" y="3146318"/>
            <a:ext cx="2696573" cy="196127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60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61743" y="2573685"/>
            <a:ext cx="9621365" cy="3539430"/>
          </a:xfrm>
          <a:prstGeom prst="rect">
            <a:avLst/>
          </a:prstGeom>
        </p:spPr>
        <p:txBody>
          <a:bodyPr wrap="square">
            <a:spAutoFit/>
          </a:bodyPr>
          <a:lstStyle/>
          <a:p>
            <a:pPr marL="515938" indent="-515938"/>
            <a:r>
              <a:rPr lang="en-US" sz="3200" dirty="0" smtClean="0">
                <a:solidFill>
                  <a:srgbClr val="C59C07"/>
                </a:solidFill>
              </a:rPr>
              <a:t>Ferguson</a:t>
            </a:r>
            <a:r>
              <a:rPr lang="en-US" sz="3200" dirty="0">
                <a:solidFill>
                  <a:srgbClr val="C59C07"/>
                </a:solidFill>
              </a:rPr>
              <a:t>, C</a:t>
            </a:r>
            <a:r>
              <a:rPr lang="en-US" sz="3200" dirty="0" smtClean="0">
                <a:solidFill>
                  <a:srgbClr val="C59C07"/>
                </a:solidFill>
              </a:rPr>
              <a:t>. </a:t>
            </a:r>
            <a:r>
              <a:rPr lang="en-US" sz="3200" dirty="0"/>
              <a:t>(2015). Do angry birds make for angry children? A meta-analysis of video game influences on children’s and adolescents' aggression, mental health, prosocial behavior, and academic performance. </a:t>
            </a:r>
            <a:r>
              <a:rPr lang="en-US" sz="3200" i="1" dirty="0"/>
              <a:t>Perspectives On Psychological Science</a:t>
            </a:r>
            <a:r>
              <a:rPr lang="en-US" sz="3200" dirty="0"/>
              <a:t>, </a:t>
            </a:r>
            <a:r>
              <a:rPr lang="en-US" sz="3200" i="1" dirty="0" smtClean="0"/>
              <a:t>10 </a:t>
            </a:r>
            <a:r>
              <a:rPr lang="en-US" sz="3200" dirty="0" smtClean="0"/>
              <a:t>(</a:t>
            </a:r>
            <a:r>
              <a:rPr lang="en-US" sz="3200" dirty="0"/>
              <a:t>5), 646-666. </a:t>
            </a:r>
            <a:endParaRPr lang="en-CA" sz="3000" dirty="0"/>
          </a:p>
        </p:txBody>
      </p:sp>
      <p:sp>
        <p:nvSpPr>
          <p:cNvPr id="12" name="Rectangle 11"/>
          <p:cNvSpPr/>
          <p:nvPr/>
        </p:nvSpPr>
        <p:spPr>
          <a:xfrm>
            <a:off x="1761743" y="1048400"/>
            <a:ext cx="10207519" cy="1015663"/>
          </a:xfrm>
          <a:prstGeom prst="rect">
            <a:avLst/>
          </a:prstGeom>
        </p:spPr>
        <p:txBody>
          <a:bodyPr wrap="square">
            <a:spAutoFit/>
          </a:bodyPr>
          <a:lstStyle/>
          <a:p>
            <a:pPr marL="515938" indent="-515938"/>
            <a:r>
              <a:rPr lang="en-US" sz="3000" dirty="0">
                <a:solidFill>
                  <a:srgbClr val="C59C07"/>
                </a:solidFill>
              </a:rPr>
              <a:t>Ferguson, C. </a:t>
            </a:r>
            <a:r>
              <a:rPr lang="en-US" sz="3000" dirty="0" smtClean="0"/>
              <a:t>(2014). </a:t>
            </a:r>
            <a:r>
              <a:rPr lang="en-US" sz="3000" dirty="0"/>
              <a:t>Is video game violence bad</a:t>
            </a:r>
            <a:r>
              <a:rPr lang="en-US" sz="3000" dirty="0" smtClean="0"/>
              <a:t>? </a:t>
            </a:r>
            <a:r>
              <a:rPr lang="en-US" sz="3000" i="1" dirty="0"/>
              <a:t>Psychologist</a:t>
            </a:r>
            <a:r>
              <a:rPr lang="en-US" sz="3000" dirty="0"/>
              <a:t>, </a:t>
            </a:r>
            <a:r>
              <a:rPr lang="en-US" sz="3000" i="1" dirty="0" smtClean="0"/>
              <a:t>27 </a:t>
            </a:r>
            <a:r>
              <a:rPr lang="en-US" sz="3000" dirty="0" smtClean="0"/>
              <a:t>(</a:t>
            </a:r>
            <a:r>
              <a:rPr lang="en-US" sz="3000" dirty="0"/>
              <a:t>5), 324-327.</a:t>
            </a:r>
            <a:endParaRPr lang="en-CA" sz="3000" dirty="0"/>
          </a:p>
        </p:txBody>
      </p:sp>
    </p:spTree>
    <p:extLst>
      <p:ext uri="{BB962C8B-B14F-4D97-AF65-F5344CB8AC3E}">
        <p14:creationId xmlns:p14="http://schemas.microsoft.com/office/powerpoint/2010/main" val="204741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61743" y="3681046"/>
            <a:ext cx="9621365" cy="553998"/>
          </a:xfrm>
          <a:prstGeom prst="rect">
            <a:avLst/>
          </a:prstGeom>
        </p:spPr>
        <p:txBody>
          <a:bodyPr wrap="square">
            <a:spAutoFit/>
          </a:bodyPr>
          <a:lstStyle/>
          <a:p>
            <a:pPr marL="515938" indent="-515938"/>
            <a:endParaRPr lang="en-CA" sz="3000" dirty="0"/>
          </a:p>
        </p:txBody>
      </p:sp>
      <p:sp>
        <p:nvSpPr>
          <p:cNvPr id="11" name="Rectangle 10"/>
          <p:cNvSpPr/>
          <p:nvPr/>
        </p:nvSpPr>
        <p:spPr>
          <a:xfrm>
            <a:off x="1597619" y="2166635"/>
            <a:ext cx="10195325" cy="2954655"/>
          </a:xfrm>
          <a:prstGeom prst="rect">
            <a:avLst/>
          </a:prstGeom>
        </p:spPr>
        <p:txBody>
          <a:bodyPr wrap="square">
            <a:spAutoFit/>
          </a:bodyPr>
          <a:lstStyle/>
          <a:p>
            <a:pPr marL="515938" indent="-515938"/>
            <a:r>
              <a:rPr lang="en-CA" sz="3000" dirty="0"/>
              <a:t>Swing, </a:t>
            </a:r>
            <a:r>
              <a:rPr lang="en-CA" sz="3000" dirty="0" smtClean="0"/>
              <a:t>E. L</a:t>
            </a:r>
            <a:r>
              <a:rPr lang="en-CA" sz="3000" dirty="0"/>
              <a:t>., </a:t>
            </a:r>
            <a:r>
              <a:rPr lang="en-CA" sz="3000" dirty="0" smtClean="0">
                <a:solidFill>
                  <a:srgbClr val="C59C07"/>
                </a:solidFill>
              </a:rPr>
              <a:t>Gentile, D.A.</a:t>
            </a:r>
            <a:r>
              <a:rPr lang="en-CA" sz="3000" dirty="0" smtClean="0"/>
              <a:t>, </a:t>
            </a:r>
            <a:r>
              <a:rPr lang="en-CA" sz="3000" dirty="0"/>
              <a:t>and </a:t>
            </a:r>
            <a:r>
              <a:rPr lang="en-CA" sz="3000" dirty="0" smtClean="0"/>
              <a:t>Anderson, C. A. (2009). Learning </a:t>
            </a:r>
            <a:r>
              <a:rPr lang="en-CA" sz="3000" dirty="0"/>
              <a:t>processes and violent video </a:t>
            </a:r>
            <a:r>
              <a:rPr lang="en-CA" sz="3000" dirty="0" smtClean="0"/>
              <a:t>games. In R. E. Ferdig (Ed). </a:t>
            </a:r>
            <a:r>
              <a:rPr lang="en-US" sz="3200" i="1" dirty="0"/>
              <a:t>Handbook of Research </a:t>
            </a:r>
            <a:r>
              <a:rPr lang="en-US" sz="3200" i="1" dirty="0" smtClean="0"/>
              <a:t>on Effective </a:t>
            </a:r>
            <a:r>
              <a:rPr lang="en-US" sz="3200" i="1" dirty="0"/>
              <a:t>Electronic </a:t>
            </a:r>
            <a:r>
              <a:rPr lang="en-US" sz="3200" i="1" dirty="0" smtClean="0"/>
              <a:t>Gaming </a:t>
            </a:r>
            <a:r>
              <a:rPr lang="en-US" sz="3200" i="1" dirty="0"/>
              <a:t>in </a:t>
            </a:r>
            <a:r>
              <a:rPr lang="en-US" sz="3200" i="1" dirty="0" smtClean="0"/>
              <a:t>Education</a:t>
            </a:r>
            <a:r>
              <a:rPr lang="en-US" sz="3200" dirty="0" smtClean="0"/>
              <a:t> (pp. 876-892). New York, NY: Hersey.</a:t>
            </a:r>
            <a:endParaRPr lang="en-US" sz="3200" dirty="0"/>
          </a:p>
          <a:p>
            <a:pPr marL="457200" indent="-457200"/>
            <a:endParaRPr lang="en-CA" sz="3000" dirty="0"/>
          </a:p>
        </p:txBody>
      </p:sp>
    </p:spTree>
    <p:extLst>
      <p:ext uri="{BB962C8B-B14F-4D97-AF65-F5344CB8AC3E}">
        <p14:creationId xmlns:p14="http://schemas.microsoft.com/office/powerpoint/2010/main" val="2687454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61743" y="3681046"/>
            <a:ext cx="9621365" cy="553998"/>
          </a:xfrm>
          <a:prstGeom prst="rect">
            <a:avLst/>
          </a:prstGeom>
        </p:spPr>
        <p:txBody>
          <a:bodyPr wrap="square">
            <a:spAutoFit/>
          </a:bodyPr>
          <a:lstStyle/>
          <a:p>
            <a:pPr marL="515938" indent="-515938"/>
            <a:endParaRPr lang="en-CA" sz="3000" dirty="0"/>
          </a:p>
        </p:txBody>
      </p:sp>
      <p:sp>
        <p:nvSpPr>
          <p:cNvPr id="13" name="Rectangle 12"/>
          <p:cNvSpPr/>
          <p:nvPr/>
        </p:nvSpPr>
        <p:spPr>
          <a:xfrm>
            <a:off x="1667958" y="2029205"/>
            <a:ext cx="9715150" cy="3016210"/>
          </a:xfrm>
          <a:prstGeom prst="rect">
            <a:avLst/>
          </a:prstGeom>
        </p:spPr>
        <p:txBody>
          <a:bodyPr wrap="square">
            <a:spAutoFit/>
          </a:bodyPr>
          <a:lstStyle/>
          <a:p>
            <a:pPr marL="457200" indent="-457200"/>
            <a:r>
              <a:rPr lang="en-CA" sz="3000" dirty="0" smtClean="0"/>
              <a:t>Gabbiadini, A., </a:t>
            </a:r>
            <a:r>
              <a:rPr lang="it-IT" sz="3200" dirty="0"/>
              <a:t>Riva, P., Andrighetto, L., Volpato, C.,</a:t>
            </a:r>
            <a:r>
              <a:rPr lang="en-CA" sz="3000" dirty="0" smtClean="0"/>
              <a:t> &amp; </a:t>
            </a:r>
            <a:r>
              <a:rPr lang="en-CA" sz="3000" dirty="0">
                <a:solidFill>
                  <a:srgbClr val="C59C07"/>
                </a:solidFill>
              </a:rPr>
              <a:t>Bushman, B.</a:t>
            </a:r>
            <a:r>
              <a:rPr lang="en-CA" sz="3000" dirty="0">
                <a:solidFill>
                  <a:srgbClr val="FF0000"/>
                </a:solidFill>
              </a:rPr>
              <a:t> </a:t>
            </a:r>
            <a:r>
              <a:rPr lang="en-CA" sz="3000" dirty="0" smtClean="0"/>
              <a:t>(2014). </a:t>
            </a:r>
            <a:r>
              <a:rPr lang="en-CA" sz="3000" dirty="0"/>
              <a:t>Interactive Effect of Moral Disengagement and Violent Video Games on Self-Control, Cheating, and </a:t>
            </a:r>
            <a:r>
              <a:rPr lang="en-CA" sz="3000" dirty="0" smtClean="0"/>
              <a:t>Aggression. </a:t>
            </a:r>
            <a:r>
              <a:rPr lang="en-US" sz="3200" i="1" dirty="0"/>
              <a:t>Social Psychological And Personality Science</a:t>
            </a:r>
            <a:r>
              <a:rPr lang="en-US" sz="3200" dirty="0"/>
              <a:t>, </a:t>
            </a:r>
            <a:r>
              <a:rPr lang="en-US" sz="3200" i="1" dirty="0" smtClean="0"/>
              <a:t>5 </a:t>
            </a:r>
            <a:r>
              <a:rPr lang="en-US" sz="3200" dirty="0" smtClean="0"/>
              <a:t>(</a:t>
            </a:r>
            <a:r>
              <a:rPr lang="en-US" sz="3200" dirty="0"/>
              <a:t>4), 451-458. </a:t>
            </a:r>
            <a:endParaRPr lang="en-CA" sz="3000" dirty="0"/>
          </a:p>
        </p:txBody>
      </p:sp>
    </p:spTree>
    <p:extLst>
      <p:ext uri="{BB962C8B-B14F-4D97-AF65-F5344CB8AC3E}">
        <p14:creationId xmlns:p14="http://schemas.microsoft.com/office/powerpoint/2010/main" val="353402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4992" y="5117142"/>
            <a:ext cx="9810753" cy="1015663"/>
          </a:xfrm>
          <a:prstGeom prst="rect">
            <a:avLst/>
          </a:prstGeom>
          <a:noFill/>
        </p:spPr>
        <p:txBody>
          <a:bodyPr wrap="square" rtlCol="0">
            <a:spAutoFit/>
          </a:bodyPr>
          <a:lstStyle/>
          <a:p>
            <a:pPr marL="457200" indent="-457200" defTabSz="914400">
              <a:buFont typeface="Symbol" panose="05050102010706020507" pitchFamily="18" charset="2"/>
              <a:buChar char="·"/>
              <a:defRPr/>
            </a:pPr>
            <a:r>
              <a:rPr lang="en-US" sz="3000" dirty="0" smtClean="0"/>
              <a:t>Students who come from high schools where rote memorization is emphasized</a:t>
            </a:r>
            <a:r>
              <a:rPr lang="en-US" sz="3000" dirty="0"/>
              <a:t> </a:t>
            </a:r>
            <a:r>
              <a:rPr lang="en-US" sz="3000" dirty="0" smtClean="0"/>
              <a:t>over inquiry.</a:t>
            </a:r>
            <a:endParaRPr lang="en-US" sz="3000" dirty="0"/>
          </a:p>
        </p:txBody>
      </p:sp>
      <p:sp>
        <p:nvSpPr>
          <p:cNvPr id="6" name="TextBox 5"/>
          <p:cNvSpPr txBox="1"/>
          <p:nvPr/>
        </p:nvSpPr>
        <p:spPr>
          <a:xfrm>
            <a:off x="1904992" y="1458579"/>
            <a:ext cx="9953625" cy="1015663"/>
          </a:xfrm>
          <a:prstGeom prst="rect">
            <a:avLst/>
          </a:prstGeom>
          <a:noFill/>
        </p:spPr>
        <p:txBody>
          <a:bodyPr wrap="square" rtlCol="0">
            <a:spAutoFit/>
          </a:bodyPr>
          <a:lstStyle/>
          <a:p>
            <a:pPr marL="457200" indent="-457200" defTabSz="914400">
              <a:buFont typeface="Symbol" panose="05050102010706020507" pitchFamily="18" charset="2"/>
              <a:buChar char="·"/>
              <a:defRPr/>
            </a:pPr>
            <a:r>
              <a:rPr lang="en-US" sz="3000" dirty="0" smtClean="0"/>
              <a:t>Aboriginal students dealing with the legacy of residential schools.</a:t>
            </a:r>
            <a:endParaRPr lang="en-US" sz="3000" dirty="0"/>
          </a:p>
        </p:txBody>
      </p:sp>
      <p:sp>
        <p:nvSpPr>
          <p:cNvPr id="12" name="TextBox 11"/>
          <p:cNvSpPr txBox="1"/>
          <p:nvPr/>
        </p:nvSpPr>
        <p:spPr>
          <a:xfrm>
            <a:off x="1928807" y="2678100"/>
            <a:ext cx="9953625" cy="1015663"/>
          </a:xfrm>
          <a:prstGeom prst="rect">
            <a:avLst/>
          </a:prstGeom>
          <a:noFill/>
        </p:spPr>
        <p:txBody>
          <a:bodyPr wrap="square" rtlCol="0">
            <a:spAutoFit/>
          </a:bodyPr>
          <a:lstStyle/>
          <a:p>
            <a:pPr marL="457200" indent="-457200" defTabSz="914400">
              <a:buFont typeface="Symbol" panose="05050102010706020507" pitchFamily="18" charset="2"/>
              <a:buChar char="·"/>
              <a:defRPr/>
            </a:pPr>
            <a:r>
              <a:rPr lang="en-US" sz="3000" dirty="0" smtClean="0"/>
              <a:t>First generation university students unfamiliar with the norms of academic discourse.</a:t>
            </a:r>
            <a:endParaRPr lang="en-US" sz="3000" dirty="0"/>
          </a:p>
        </p:txBody>
      </p:sp>
      <p:sp>
        <p:nvSpPr>
          <p:cNvPr id="16" name="TextBox 15"/>
          <p:cNvSpPr txBox="1"/>
          <p:nvPr/>
        </p:nvSpPr>
        <p:spPr>
          <a:xfrm>
            <a:off x="1928807" y="3897621"/>
            <a:ext cx="10287000" cy="1015663"/>
          </a:xfrm>
          <a:prstGeom prst="rect">
            <a:avLst/>
          </a:prstGeom>
          <a:noFill/>
        </p:spPr>
        <p:txBody>
          <a:bodyPr wrap="square" rtlCol="0">
            <a:spAutoFit/>
          </a:bodyPr>
          <a:lstStyle/>
          <a:p>
            <a:pPr marL="457200" indent="-457200" defTabSz="914400">
              <a:buFont typeface="Symbol" panose="05050102010706020507" pitchFamily="18" charset="2"/>
              <a:buChar char="·"/>
              <a:defRPr/>
            </a:pPr>
            <a:r>
              <a:rPr lang="en-US" sz="3000" dirty="0" smtClean="0"/>
              <a:t>Students raised in families with authoritarian parenting styles. </a:t>
            </a:r>
            <a:endParaRPr lang="en-US" sz="3000" dirty="0"/>
          </a:p>
        </p:txBody>
      </p:sp>
      <p:sp>
        <p:nvSpPr>
          <p:cNvPr id="9" name="TextBox 8"/>
          <p:cNvSpPr txBox="1"/>
          <p:nvPr/>
        </p:nvSpPr>
        <p:spPr>
          <a:xfrm>
            <a:off x="1904992" y="610881"/>
            <a:ext cx="9810750" cy="646331"/>
          </a:xfrm>
          <a:prstGeom prst="rect">
            <a:avLst/>
          </a:prstGeom>
          <a:noFill/>
        </p:spPr>
        <p:txBody>
          <a:bodyPr wrap="square" rtlCol="0">
            <a:spAutoFit/>
          </a:bodyPr>
          <a:lstStyle/>
          <a:p>
            <a:r>
              <a:rPr lang="en-US" sz="3600" b="1" dirty="0" smtClean="0"/>
              <a:t>Beyond International Students…</a:t>
            </a:r>
          </a:p>
        </p:txBody>
      </p:sp>
    </p:spTree>
    <p:extLst>
      <p:ext uri="{BB962C8B-B14F-4D97-AF65-F5344CB8AC3E}">
        <p14:creationId xmlns:p14="http://schemas.microsoft.com/office/powerpoint/2010/main" val="3386994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12"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05000" y="574447"/>
            <a:ext cx="5730240" cy="1200329"/>
          </a:xfrm>
          <a:prstGeom prst="rect">
            <a:avLst/>
          </a:prstGeom>
          <a:noFill/>
        </p:spPr>
        <p:txBody>
          <a:bodyPr wrap="square" rtlCol="0">
            <a:spAutoFit/>
          </a:bodyPr>
          <a:lstStyle/>
          <a:p>
            <a:r>
              <a:rPr lang="en-US" sz="7200" b="1" dirty="0" smtClean="0">
                <a:solidFill>
                  <a:srgbClr val="C00000"/>
                </a:solidFill>
                <a:effectLst>
                  <a:outerShdw blurRad="38100" dist="38100" dir="2700000" algn="tl">
                    <a:srgbClr val="000000">
                      <a:alpha val="43137"/>
                    </a:srgbClr>
                  </a:outerShdw>
                </a:effectLst>
              </a:rPr>
              <a:t>Questions? </a:t>
            </a:r>
          </a:p>
        </p:txBody>
      </p:sp>
      <p:pic>
        <p:nvPicPr>
          <p:cNvPr id="10" name="Picture 15"/>
          <p:cNvPicPr>
            <a:picLocks noChangeAspect="1" noChangeArrowheads="1"/>
          </p:cNvPicPr>
          <p:nvPr/>
        </p:nvPicPr>
        <p:blipFill rotWithShape="1">
          <a:blip r:embed="rId3">
            <a:extLst>
              <a:ext uri="{28A0092B-C50C-407E-A947-70E740481C1C}">
                <a14:useLocalDpi xmlns:a14="http://schemas.microsoft.com/office/drawing/2010/main" val="0"/>
              </a:ext>
            </a:extLst>
          </a:blip>
          <a:srcRect l="10769" t="10805" r="10579" b="11404"/>
          <a:stretch/>
        </p:blipFill>
        <p:spPr bwMode="auto">
          <a:xfrm>
            <a:off x="8373066" y="574447"/>
            <a:ext cx="3156631" cy="233160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895596" y="5093407"/>
            <a:ext cx="9801741" cy="1015663"/>
          </a:xfrm>
          <a:prstGeom prst="rect">
            <a:avLst/>
          </a:prstGeom>
          <a:noFill/>
        </p:spPr>
        <p:txBody>
          <a:bodyPr wrap="square" rtlCol="0">
            <a:spAutoFit/>
          </a:bodyPr>
          <a:lstStyle/>
          <a:p>
            <a:r>
              <a:rPr lang="en-US" sz="2000" b="1" dirty="0" smtClean="0"/>
              <a:t>Image Credits: Stills taken from </a:t>
            </a:r>
            <a:r>
              <a:rPr lang="en-US" sz="2000" b="1" i="1" dirty="0" smtClean="0">
                <a:solidFill>
                  <a:srgbClr val="C00000"/>
                </a:solidFill>
              </a:rPr>
              <a:t>Visualize Sources: A Doug Downs Film</a:t>
            </a:r>
            <a:r>
              <a:rPr lang="en-US" sz="2000" b="1" dirty="0" smtClean="0"/>
              <a:t>, illustrated </a:t>
            </a:r>
            <a:r>
              <a:rPr lang="en-US" sz="2000" b="1" dirty="0"/>
              <a:t>by </a:t>
            </a:r>
            <a:r>
              <a:rPr lang="en-US" sz="2000" b="1" dirty="0">
                <a:solidFill>
                  <a:schemeClr val="bg2">
                    <a:lumMod val="75000"/>
                  </a:schemeClr>
                </a:solidFill>
                <a:hlinkClick r:id="rId4"/>
              </a:rPr>
              <a:t>David Flaherty</a:t>
            </a:r>
            <a:r>
              <a:rPr lang="en-US" sz="2000" b="1" dirty="0" smtClean="0"/>
              <a:t>.   Retrieved from: </a:t>
            </a:r>
            <a:r>
              <a:rPr lang="en-US" sz="2000" b="1" dirty="0" smtClean="0">
                <a:hlinkClick r:id="rId5"/>
              </a:rPr>
              <a:t>https</a:t>
            </a:r>
            <a:r>
              <a:rPr lang="en-US" sz="2000" b="1" dirty="0">
                <a:hlinkClick r:id="rId5"/>
              </a:rPr>
              <a:t>://</a:t>
            </a:r>
            <a:r>
              <a:rPr lang="en-US" sz="2000" b="1" dirty="0" smtClean="0">
                <a:hlinkClick r:id="rId5"/>
              </a:rPr>
              <a:t>youtu.be/rqR4XC6wKQ</a:t>
            </a:r>
            <a:endParaRPr lang="en-US" sz="2000" b="1" dirty="0" smtClean="0"/>
          </a:p>
          <a:p>
            <a:r>
              <a:rPr lang="en-US" sz="2000" b="1" dirty="0" smtClean="0"/>
              <a:t>Used with permission of the artist.</a:t>
            </a:r>
          </a:p>
        </p:txBody>
      </p:sp>
    </p:spTree>
    <p:extLst>
      <p:ext uri="{BB962C8B-B14F-4D97-AF65-F5344CB8AC3E}">
        <p14:creationId xmlns:p14="http://schemas.microsoft.com/office/powerpoint/2010/main" val="35339447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ustom 14">
      <a:dk1>
        <a:sysClr val="windowText" lastClr="000000"/>
      </a:dk1>
      <a:lt1>
        <a:sysClr val="window" lastClr="FFFFFF"/>
      </a:lt1>
      <a:dk2>
        <a:srgbClr val="000000"/>
      </a:dk2>
      <a:lt2>
        <a:srgbClr val="AA97D9"/>
      </a:lt2>
      <a:accent1>
        <a:srgbClr val="2D8CE3"/>
      </a:accent1>
      <a:accent2>
        <a:srgbClr val="223A9E"/>
      </a:accent2>
      <a:accent3>
        <a:srgbClr val="AA2828"/>
      </a:accent3>
      <a:accent4>
        <a:srgbClr val="84AA33"/>
      </a:accent4>
      <a:accent5>
        <a:srgbClr val="964305"/>
      </a:accent5>
      <a:accent6>
        <a:srgbClr val="2B31A9"/>
      </a:accent6>
      <a:hlink>
        <a:srgbClr val="7253C0"/>
      </a:hlink>
      <a:folHlink>
        <a:srgbClr val="7253C0"/>
      </a:folHlink>
    </a:clrScheme>
    <a:fontScheme name="Custom 5">
      <a:majorFont>
        <a:latin typeface="Arial Rounded MT Bold"/>
        <a:ea typeface=""/>
        <a:cs typeface=""/>
      </a:majorFont>
      <a:minorFont>
        <a:latin typeface="Arial Rounded MT Bold"/>
        <a:ea typeface=""/>
        <a:cs typeface=""/>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12414</TotalTime>
  <Words>2804</Words>
  <Application>Microsoft Office PowerPoint</Application>
  <PresentationFormat>Widescreen</PresentationFormat>
  <Paragraphs>184</Paragraphs>
  <Slides>29</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Arial Rounded MT Bold</vt:lpstr>
      <vt:lpstr>Calibri</vt:lpstr>
      <vt:lpstr>Symbol</vt:lpstr>
      <vt:lpstr>Times New Roman</vt:lpstr>
      <vt:lpstr>Verdana</vt:lpstr>
      <vt:lpstr>Wingdings 2</vt:lpstr>
      <vt:lpstr>Solstice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Activity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Thompson Rivers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ESAL 0580: Library Instruction Session Melissa Svendsen, MA, MSLIS</dc:title>
  <dc:creator>Melissa Svendsen</dc:creator>
  <cp:lastModifiedBy>Melissa Svendsen</cp:lastModifiedBy>
  <cp:revision>366</cp:revision>
  <cp:lastPrinted>2015-10-13T17:15:56Z</cp:lastPrinted>
  <dcterms:created xsi:type="dcterms:W3CDTF">2014-09-19T20:40:12Z</dcterms:created>
  <dcterms:modified xsi:type="dcterms:W3CDTF">2016-06-02T17:20:23Z</dcterms:modified>
</cp:coreProperties>
</file>